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62" r:id="rId2"/>
    <p:sldId id="263" r:id="rId3"/>
    <p:sldId id="268" r:id="rId4"/>
    <p:sldId id="265" r:id="rId5"/>
    <p:sldId id="279" r:id="rId6"/>
    <p:sldId id="266" r:id="rId7"/>
    <p:sldId id="271" r:id="rId8"/>
    <p:sldId id="272" r:id="rId9"/>
    <p:sldId id="273" r:id="rId10"/>
    <p:sldId id="274" r:id="rId11"/>
    <p:sldId id="275" r:id="rId12"/>
    <p:sldId id="267" r:id="rId13"/>
    <p:sldId id="276" r:id="rId14"/>
    <p:sldId id="277" r:id="rId15"/>
    <p:sldId id="278" r:id="rId1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AC6"/>
    <a:srgbClr val="B02A00"/>
    <a:srgbClr val="CC3300"/>
    <a:srgbClr val="002142"/>
    <a:srgbClr val="DDE6CC"/>
    <a:srgbClr val="DDE2D0"/>
    <a:srgbClr val="0033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32" autoAdjust="0"/>
  </p:normalViewPr>
  <p:slideViewPr>
    <p:cSldViewPr snapToObjects="1" showGuides="1">
      <p:cViewPr varScale="1">
        <p:scale>
          <a:sx n="129" d="100"/>
          <a:sy n="129" d="100"/>
        </p:scale>
        <p:origin x="-10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CC0A383-EB45-42D5-A9B3-1E5029F3FB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80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E71E72-A47E-4EEC-98B0-3CBD818C0B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167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592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95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42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397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5368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43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57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31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3703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4258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1192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5DD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11" name="Group 7"/>
          <p:cNvGrpSpPr>
            <a:grpSpLocks/>
          </p:cNvGrpSpPr>
          <p:nvPr userDrawn="1"/>
        </p:nvGrpSpPr>
        <p:grpSpPr bwMode="auto">
          <a:xfrm>
            <a:off x="7613650" y="5410200"/>
            <a:ext cx="1614488" cy="1404938"/>
            <a:chOff x="1595" y="672"/>
            <a:chExt cx="1026" cy="952"/>
          </a:xfrm>
        </p:grpSpPr>
        <p:sp>
          <p:nvSpPr>
            <p:cNvPr id="21512" name="Rectangle 8"/>
            <p:cNvSpPr>
              <a:spLocks noChangeArrowheads="1"/>
            </p:cNvSpPr>
            <p:nvPr/>
          </p:nvSpPr>
          <p:spPr bwMode="auto">
            <a:xfrm>
              <a:off x="1632" y="672"/>
              <a:ext cx="912" cy="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78F5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solidFill>
                  <a:srgbClr val="4A2500"/>
                </a:solidFill>
                <a:latin typeface="Times New Roman" pitchFamily="18" charset="0"/>
              </a:endParaRPr>
            </a:p>
          </p:txBody>
        </p:sp>
        <p:pic>
          <p:nvPicPr>
            <p:cNvPr id="21513" name="Picture 9" descr="Brown_Shld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2" y="731"/>
              <a:ext cx="379" cy="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4" name="Text Box 10"/>
            <p:cNvSpPr txBox="1">
              <a:spLocks noChangeArrowheads="1"/>
            </p:cNvSpPr>
            <p:nvPr/>
          </p:nvSpPr>
          <p:spPr bwMode="auto">
            <a:xfrm>
              <a:off x="1595" y="1301"/>
              <a:ext cx="1026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1">
                  <a:solidFill>
                    <a:srgbClr val="4A2500"/>
                  </a:solidFill>
                  <a:latin typeface="Times New Roman" pitchFamily="18" charset="0"/>
                </a:rPr>
                <a:t>BROWN</a:t>
              </a:r>
            </a:p>
            <a:p>
              <a:pPr>
                <a:lnSpc>
                  <a:spcPct val="90000"/>
                </a:lnSpc>
              </a:pPr>
              <a:r>
                <a:rPr lang="en-US" sz="1400" b="1">
                  <a:solidFill>
                    <a:srgbClr val="4A2500"/>
                  </a:solidFill>
                  <a:latin typeface="Times New Roman" pitchFamily="18" charset="0"/>
                </a:rPr>
                <a:t>Women &amp; Infants’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2" name="Text Box 58"/>
          <p:cNvSpPr txBox="1">
            <a:spLocks noChangeArrowheads="1"/>
          </p:cNvSpPr>
          <p:nvPr/>
        </p:nvSpPr>
        <p:spPr bwMode="auto">
          <a:xfrm>
            <a:off x="787400" y="481013"/>
            <a:ext cx="7615238" cy="1046162"/>
          </a:xfrm>
          <a:prstGeom prst="rect">
            <a:avLst/>
          </a:prstGeom>
          <a:solidFill>
            <a:schemeClr val="bg1"/>
          </a:solidFill>
          <a:ln w="9525">
            <a:solidFill>
              <a:srgbClr val="00214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2142"/>
                </a:solidFill>
              </a:rPr>
              <a:t>Examples of Sound Screening:</a:t>
            </a:r>
          </a:p>
          <a:p>
            <a:r>
              <a:rPr lang="en-US" sz="3000" i="1"/>
              <a:t>Neural Tube Defects and Down’s Syndrome</a:t>
            </a:r>
          </a:p>
        </p:txBody>
      </p:sp>
      <p:sp>
        <p:nvSpPr>
          <p:cNvPr id="16443" name="Text Box 59"/>
          <p:cNvSpPr txBox="1">
            <a:spLocks noChangeArrowheads="1"/>
          </p:cNvSpPr>
          <p:nvPr/>
        </p:nvSpPr>
        <p:spPr bwMode="auto">
          <a:xfrm>
            <a:off x="1076325" y="2319338"/>
            <a:ext cx="7000875" cy="383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Jack Canick</a:t>
            </a:r>
          </a:p>
          <a:p>
            <a:r>
              <a:rPr lang="en-US"/>
              <a:t>Department of Pathology and Laboratory Medicine</a:t>
            </a:r>
          </a:p>
          <a:p>
            <a:r>
              <a:rPr lang="en-US"/>
              <a:t>Alpert Medical School of Brown University</a:t>
            </a:r>
          </a:p>
          <a:p>
            <a:r>
              <a:rPr lang="en-US"/>
              <a:t>Women &amp; Infants Hospital</a:t>
            </a:r>
          </a:p>
          <a:p>
            <a:endParaRPr lang="en-US"/>
          </a:p>
          <a:p>
            <a:endParaRPr lang="en-US" sz="2600"/>
          </a:p>
          <a:p>
            <a:r>
              <a:rPr lang="en-US"/>
              <a:t>RSM &amp; MSS Workshop:</a:t>
            </a:r>
          </a:p>
          <a:p>
            <a:r>
              <a:rPr lang="en-US" i="1"/>
              <a:t>Professional Responsibility in Medical Screening</a:t>
            </a:r>
          </a:p>
          <a:p>
            <a:r>
              <a:rPr lang="en-US"/>
              <a:t>22 May 2009</a:t>
            </a:r>
          </a:p>
          <a:p>
            <a:r>
              <a:rPr lang="en-US"/>
              <a:t>Chandos House, London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1738313" y="1212850"/>
            <a:ext cx="565150" cy="478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/>
              <a:t>100</a:t>
            </a:r>
          </a:p>
          <a:p>
            <a:pPr algn="l"/>
            <a:endParaRPr lang="en-US" sz="1800"/>
          </a:p>
          <a:p>
            <a:pPr algn="l"/>
            <a:r>
              <a:rPr lang="en-US" sz="1800"/>
              <a:t>  90</a:t>
            </a:r>
          </a:p>
          <a:p>
            <a:pPr algn="l"/>
            <a:endParaRPr lang="en-US" sz="1800"/>
          </a:p>
          <a:p>
            <a:pPr algn="l"/>
            <a:r>
              <a:rPr lang="en-US" sz="1800"/>
              <a:t>  80</a:t>
            </a:r>
          </a:p>
          <a:p>
            <a:pPr algn="l"/>
            <a:endParaRPr lang="en-US" sz="1800"/>
          </a:p>
          <a:p>
            <a:pPr algn="l"/>
            <a:r>
              <a:rPr lang="en-US" sz="1800"/>
              <a:t>  70</a:t>
            </a:r>
          </a:p>
          <a:p>
            <a:pPr algn="l"/>
            <a:endParaRPr lang="en-US" sz="1900"/>
          </a:p>
          <a:p>
            <a:pPr algn="l"/>
            <a:r>
              <a:rPr lang="en-US" sz="1800"/>
              <a:t>  60</a:t>
            </a:r>
          </a:p>
          <a:p>
            <a:pPr algn="l"/>
            <a:endParaRPr lang="en-US" sz="1800"/>
          </a:p>
          <a:p>
            <a:pPr algn="l"/>
            <a:r>
              <a:rPr lang="en-US" sz="1800"/>
              <a:t>  50</a:t>
            </a:r>
          </a:p>
          <a:p>
            <a:pPr algn="l"/>
            <a:endParaRPr lang="en-US" sz="1900"/>
          </a:p>
          <a:p>
            <a:pPr algn="l"/>
            <a:r>
              <a:rPr lang="en-US" sz="1800"/>
              <a:t>  40</a:t>
            </a:r>
          </a:p>
          <a:p>
            <a:pPr algn="l"/>
            <a:endParaRPr lang="en-US" sz="1800"/>
          </a:p>
          <a:p>
            <a:pPr algn="l"/>
            <a:r>
              <a:rPr lang="en-US" sz="1800"/>
              <a:t>  30</a:t>
            </a:r>
          </a:p>
          <a:p>
            <a:pPr algn="l"/>
            <a:endParaRPr lang="en-US" sz="1800"/>
          </a:p>
          <a:p>
            <a:pPr algn="l"/>
            <a:r>
              <a:rPr lang="en-US" sz="1800"/>
              <a:t>  20</a:t>
            </a:r>
          </a:p>
        </p:txBody>
      </p:sp>
      <p:sp>
        <p:nvSpPr>
          <p:cNvPr id="371715" name="Text Box 3"/>
          <p:cNvSpPr txBox="1">
            <a:spLocks noChangeArrowheads="1"/>
          </p:cNvSpPr>
          <p:nvPr/>
        </p:nvSpPr>
        <p:spPr bwMode="auto">
          <a:xfrm rot="-5400000">
            <a:off x="573882" y="3437731"/>
            <a:ext cx="211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/>
              <a:t>Detection Rate (%)</a:t>
            </a:r>
          </a:p>
        </p:txBody>
      </p:sp>
      <p:grpSp>
        <p:nvGrpSpPr>
          <p:cNvPr id="371716" name="Group 4"/>
          <p:cNvGrpSpPr>
            <a:grpSpLocks/>
          </p:cNvGrpSpPr>
          <p:nvPr/>
        </p:nvGrpSpPr>
        <p:grpSpPr bwMode="auto">
          <a:xfrm>
            <a:off x="2332038" y="5784850"/>
            <a:ext cx="4791075" cy="920750"/>
            <a:chOff x="1469" y="3456"/>
            <a:chExt cx="3018" cy="580"/>
          </a:xfrm>
        </p:grpSpPr>
        <p:sp>
          <p:nvSpPr>
            <p:cNvPr id="371717" name="Text Box 5"/>
            <p:cNvSpPr txBox="1">
              <a:spLocks noChangeArrowheads="1"/>
            </p:cNvSpPr>
            <p:nvPr/>
          </p:nvSpPr>
          <p:spPr bwMode="auto">
            <a:xfrm>
              <a:off x="1469" y="3598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GB" sz="1800"/>
            </a:p>
          </p:txBody>
        </p:sp>
        <p:sp>
          <p:nvSpPr>
            <p:cNvPr id="371718" name="Text Box 6"/>
            <p:cNvSpPr txBox="1">
              <a:spLocks noChangeArrowheads="1"/>
            </p:cNvSpPr>
            <p:nvPr/>
          </p:nvSpPr>
          <p:spPr bwMode="auto">
            <a:xfrm>
              <a:off x="1491" y="3632"/>
              <a:ext cx="29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800"/>
                <a:t>0        5       10      15       20      25            100</a:t>
              </a:r>
            </a:p>
            <a:p>
              <a:pPr algn="l"/>
              <a:r>
                <a:rPr lang="en-US" sz="1800"/>
                <a:t>        False Positive Rate (%)</a:t>
              </a:r>
            </a:p>
          </p:txBody>
        </p:sp>
        <p:grpSp>
          <p:nvGrpSpPr>
            <p:cNvPr id="371719" name="Group 7"/>
            <p:cNvGrpSpPr>
              <a:grpSpLocks/>
            </p:cNvGrpSpPr>
            <p:nvPr/>
          </p:nvGrpSpPr>
          <p:grpSpPr bwMode="auto">
            <a:xfrm>
              <a:off x="4032" y="3456"/>
              <a:ext cx="259" cy="142"/>
              <a:chOff x="4397" y="3673"/>
              <a:chExt cx="259" cy="142"/>
            </a:xfrm>
          </p:grpSpPr>
          <p:sp>
            <p:nvSpPr>
              <p:cNvPr id="371720" name="Line 8"/>
              <p:cNvSpPr>
                <a:spLocks noChangeShapeType="1"/>
              </p:cNvSpPr>
              <p:nvPr/>
            </p:nvSpPr>
            <p:spPr bwMode="auto">
              <a:xfrm>
                <a:off x="4464" y="3731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371721" name="Group 9"/>
              <p:cNvGrpSpPr>
                <a:grpSpLocks/>
              </p:cNvGrpSpPr>
              <p:nvPr/>
            </p:nvGrpSpPr>
            <p:grpSpPr bwMode="auto">
              <a:xfrm>
                <a:off x="4397" y="3673"/>
                <a:ext cx="96" cy="96"/>
                <a:chOff x="4080" y="3216"/>
                <a:chExt cx="96" cy="96"/>
              </a:xfrm>
            </p:grpSpPr>
            <p:sp>
              <p:nvSpPr>
                <p:cNvPr id="371722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4080" y="3216"/>
                  <a:ext cx="48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1723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128" y="3216"/>
                  <a:ext cx="48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371724" name="Line 12"/>
              <p:cNvSpPr>
                <a:spLocks noChangeShapeType="1"/>
              </p:cNvSpPr>
              <p:nvPr/>
            </p:nvSpPr>
            <p:spPr bwMode="auto">
              <a:xfrm>
                <a:off x="4656" y="3719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71725" name="Line 13"/>
            <p:cNvSpPr>
              <a:spLocks noChangeShapeType="1"/>
            </p:cNvSpPr>
            <p:nvPr/>
          </p:nvSpPr>
          <p:spPr bwMode="auto">
            <a:xfrm flipH="1" flipV="1">
              <a:off x="1571" y="3504"/>
              <a:ext cx="207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1726" name="Line 14"/>
            <p:cNvSpPr>
              <a:spLocks noChangeShapeType="1"/>
            </p:cNvSpPr>
            <p:nvPr/>
          </p:nvSpPr>
          <p:spPr bwMode="auto">
            <a:xfrm flipH="1">
              <a:off x="3632" y="350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1727" name="Line 15"/>
            <p:cNvSpPr>
              <a:spLocks noChangeShapeType="1"/>
            </p:cNvSpPr>
            <p:nvPr/>
          </p:nvSpPr>
          <p:spPr bwMode="auto">
            <a:xfrm flipH="1">
              <a:off x="3194" y="350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1728" name="Line 16"/>
            <p:cNvSpPr>
              <a:spLocks noChangeShapeType="1"/>
            </p:cNvSpPr>
            <p:nvPr/>
          </p:nvSpPr>
          <p:spPr bwMode="auto">
            <a:xfrm flipH="1">
              <a:off x="2799" y="350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1729" name="Line 17"/>
            <p:cNvSpPr>
              <a:spLocks noChangeShapeType="1"/>
            </p:cNvSpPr>
            <p:nvPr/>
          </p:nvSpPr>
          <p:spPr bwMode="auto">
            <a:xfrm flipH="1">
              <a:off x="2360" y="350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1730" name="Line 18"/>
            <p:cNvSpPr>
              <a:spLocks noChangeShapeType="1"/>
            </p:cNvSpPr>
            <p:nvPr/>
          </p:nvSpPr>
          <p:spPr bwMode="auto">
            <a:xfrm flipH="1">
              <a:off x="1966" y="350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1731" name="Line 19"/>
            <p:cNvSpPr>
              <a:spLocks noChangeShapeType="1"/>
            </p:cNvSpPr>
            <p:nvPr/>
          </p:nvSpPr>
          <p:spPr bwMode="auto">
            <a:xfrm flipH="1">
              <a:off x="1571" y="350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371732" name="Picture 20" descr="SI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33"/>
          <a:stretch>
            <a:fillRect/>
          </a:stretch>
        </p:blipFill>
        <p:spPr bwMode="auto">
          <a:xfrm>
            <a:off x="2268538" y="1363663"/>
            <a:ext cx="3579812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1734" name="Text Box 22"/>
          <p:cNvSpPr txBox="1">
            <a:spLocks noChangeArrowheads="1"/>
          </p:cNvSpPr>
          <p:nvPr/>
        </p:nvSpPr>
        <p:spPr bwMode="auto">
          <a:xfrm>
            <a:off x="4349750" y="1746250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007400"/>
                </a:solidFill>
              </a:rPr>
              <a:t>Triple</a:t>
            </a:r>
          </a:p>
        </p:txBody>
      </p:sp>
      <p:sp>
        <p:nvSpPr>
          <p:cNvPr id="371735" name="Text Box 23"/>
          <p:cNvSpPr txBox="1">
            <a:spLocks noChangeArrowheads="1"/>
          </p:cNvSpPr>
          <p:nvPr/>
        </p:nvSpPr>
        <p:spPr bwMode="auto">
          <a:xfrm>
            <a:off x="3676650" y="1760538"/>
            <a:ext cx="74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B10578"/>
                </a:solidFill>
              </a:rPr>
              <a:t>Quad</a:t>
            </a:r>
          </a:p>
        </p:txBody>
      </p:sp>
      <p:sp>
        <p:nvSpPr>
          <p:cNvPr id="371736" name="Text Box 24"/>
          <p:cNvSpPr txBox="1">
            <a:spLocks noChangeArrowheads="1"/>
          </p:cNvSpPr>
          <p:nvPr/>
        </p:nvSpPr>
        <p:spPr bwMode="auto">
          <a:xfrm>
            <a:off x="2574925" y="1470025"/>
            <a:ext cx="206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1">
                <a:solidFill>
                  <a:srgbClr val="005BB6"/>
                </a:solidFill>
              </a:rPr>
              <a:t>Serum Integrated</a:t>
            </a:r>
          </a:p>
        </p:txBody>
      </p:sp>
      <p:sp>
        <p:nvSpPr>
          <p:cNvPr id="371737" name="Text Box 25"/>
          <p:cNvSpPr txBox="1">
            <a:spLocks noChangeArrowheads="1"/>
          </p:cNvSpPr>
          <p:nvPr/>
        </p:nvSpPr>
        <p:spPr bwMode="auto">
          <a:xfrm>
            <a:off x="2971800" y="1989138"/>
            <a:ext cx="1225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/>
              <a:t>Combined</a:t>
            </a:r>
          </a:p>
        </p:txBody>
      </p:sp>
      <p:sp>
        <p:nvSpPr>
          <p:cNvPr id="371738" name="Text Box 26"/>
          <p:cNvSpPr txBox="1">
            <a:spLocks noChangeArrowheads="1"/>
          </p:cNvSpPr>
          <p:nvPr/>
        </p:nvSpPr>
        <p:spPr bwMode="auto">
          <a:xfrm>
            <a:off x="2681288" y="150813"/>
            <a:ext cx="3759200" cy="895350"/>
          </a:xfrm>
          <a:prstGeom prst="rect">
            <a:avLst/>
          </a:prstGeom>
          <a:solidFill>
            <a:schemeClr val="bg1"/>
          </a:solidFill>
          <a:ln w="9525">
            <a:solidFill>
              <a:srgbClr val="00214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600">
                <a:solidFill>
                  <a:srgbClr val="003366"/>
                </a:solidFill>
              </a:rPr>
              <a:t>Screening Performance:</a:t>
            </a:r>
          </a:p>
          <a:p>
            <a:r>
              <a:rPr lang="en-US" sz="2600">
                <a:solidFill>
                  <a:srgbClr val="005BB6"/>
                </a:solidFill>
              </a:rPr>
              <a:t>Serum Integrated Test</a:t>
            </a:r>
          </a:p>
        </p:txBody>
      </p:sp>
      <p:sp>
        <p:nvSpPr>
          <p:cNvPr id="371739" name="Rectangle 27"/>
          <p:cNvSpPr>
            <a:spLocks noChangeArrowheads="1"/>
          </p:cNvSpPr>
          <p:nvPr/>
        </p:nvSpPr>
        <p:spPr bwMode="auto">
          <a:xfrm>
            <a:off x="5784850" y="1370013"/>
            <a:ext cx="1338263" cy="44846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 useBgFill="1">
        <p:nvSpPr>
          <p:cNvPr id="371742" name="Rectangle 30"/>
          <p:cNvSpPr>
            <a:spLocks noChangeArrowheads="1"/>
          </p:cNvSpPr>
          <p:nvPr/>
        </p:nvSpPr>
        <p:spPr bwMode="auto">
          <a:xfrm>
            <a:off x="7685088" y="5426075"/>
            <a:ext cx="1458912" cy="1431925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3366"/>
              </a:solidFill>
            </a:endParaRPr>
          </a:p>
        </p:txBody>
      </p:sp>
      <p:sp>
        <p:nvSpPr>
          <p:cNvPr id="371743" name="Text Box 31"/>
          <p:cNvSpPr txBox="1">
            <a:spLocks noChangeArrowheads="1"/>
          </p:cNvSpPr>
          <p:nvPr/>
        </p:nvSpPr>
        <p:spPr bwMode="auto">
          <a:xfrm>
            <a:off x="7337425" y="279400"/>
            <a:ext cx="1617663" cy="2657475"/>
          </a:xfrm>
          <a:prstGeom prst="rect">
            <a:avLst/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3366"/>
                </a:solidFill>
              </a:rPr>
              <a:t>1</a:t>
            </a:r>
            <a:r>
              <a:rPr lang="en-US" baseline="30000">
                <a:solidFill>
                  <a:srgbClr val="003366"/>
                </a:solidFill>
              </a:rPr>
              <a:t>st</a:t>
            </a:r>
            <a:r>
              <a:rPr lang="en-US">
                <a:solidFill>
                  <a:srgbClr val="003366"/>
                </a:solidFill>
              </a:rPr>
              <a:t> trim.</a:t>
            </a:r>
          </a:p>
          <a:p>
            <a:pPr algn="l"/>
            <a:r>
              <a:rPr lang="en-US"/>
              <a:t>   PAPP-A</a:t>
            </a:r>
          </a:p>
          <a:p>
            <a:pPr algn="l"/>
            <a:r>
              <a:rPr lang="en-US">
                <a:solidFill>
                  <a:srgbClr val="003366"/>
                </a:solidFill>
              </a:rPr>
              <a:t>2</a:t>
            </a:r>
            <a:r>
              <a:rPr lang="en-US" baseline="30000">
                <a:solidFill>
                  <a:srgbClr val="003366"/>
                </a:solidFill>
              </a:rPr>
              <a:t>nd</a:t>
            </a:r>
            <a:r>
              <a:rPr lang="en-US">
                <a:solidFill>
                  <a:srgbClr val="003366"/>
                </a:solidFill>
              </a:rPr>
              <a:t> trim.</a:t>
            </a:r>
          </a:p>
          <a:p>
            <a:pPr algn="l"/>
            <a:r>
              <a:rPr lang="en-US"/>
              <a:t>   AFP</a:t>
            </a:r>
          </a:p>
          <a:p>
            <a:pPr algn="l"/>
            <a:r>
              <a:rPr lang="en-US"/>
              <a:t>   uE3</a:t>
            </a:r>
          </a:p>
          <a:p>
            <a:pPr algn="l"/>
            <a:r>
              <a:rPr lang="en-US">
                <a:latin typeface="Symbol" pitchFamily="18" charset="2"/>
              </a:rPr>
              <a:t>   b</a:t>
            </a:r>
            <a:r>
              <a:rPr lang="en-US"/>
              <a:t>-hCG</a:t>
            </a:r>
          </a:p>
          <a:p>
            <a:pPr algn="l"/>
            <a:r>
              <a:rPr lang="en-US"/>
              <a:t>   inhibin A</a:t>
            </a:r>
          </a:p>
        </p:txBody>
      </p:sp>
      <p:sp>
        <p:nvSpPr>
          <p:cNvPr id="371744" name="Text Box 32"/>
          <p:cNvSpPr txBox="1">
            <a:spLocks noChangeArrowheads="1"/>
          </p:cNvSpPr>
          <p:nvPr/>
        </p:nvSpPr>
        <p:spPr bwMode="auto">
          <a:xfrm>
            <a:off x="5570538" y="2549525"/>
            <a:ext cx="14874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85% DR</a:t>
            </a:r>
          </a:p>
          <a:p>
            <a:pPr algn="l"/>
            <a:r>
              <a:rPr lang="en-US"/>
              <a:t>  5% FPR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738" name="Picture 2" descr="IN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28"/>
          <a:stretch>
            <a:fillRect/>
          </a:stretch>
        </p:blipFill>
        <p:spPr bwMode="auto">
          <a:xfrm>
            <a:off x="2271713" y="1212850"/>
            <a:ext cx="3519487" cy="463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2739" name="Text Box 3"/>
          <p:cNvSpPr txBox="1">
            <a:spLocks noChangeArrowheads="1"/>
          </p:cNvSpPr>
          <p:nvPr/>
        </p:nvSpPr>
        <p:spPr bwMode="auto">
          <a:xfrm>
            <a:off x="1738313" y="1212850"/>
            <a:ext cx="565150" cy="478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/>
              <a:t>100</a:t>
            </a:r>
          </a:p>
          <a:p>
            <a:pPr algn="l"/>
            <a:endParaRPr lang="en-US" sz="1800"/>
          </a:p>
          <a:p>
            <a:pPr algn="l"/>
            <a:r>
              <a:rPr lang="en-US" sz="1800"/>
              <a:t>  90</a:t>
            </a:r>
          </a:p>
          <a:p>
            <a:pPr algn="l"/>
            <a:endParaRPr lang="en-US" sz="1800"/>
          </a:p>
          <a:p>
            <a:pPr algn="l"/>
            <a:r>
              <a:rPr lang="en-US" sz="1800"/>
              <a:t>  80</a:t>
            </a:r>
          </a:p>
          <a:p>
            <a:pPr algn="l"/>
            <a:endParaRPr lang="en-US" sz="1800"/>
          </a:p>
          <a:p>
            <a:pPr algn="l"/>
            <a:r>
              <a:rPr lang="en-US" sz="1800"/>
              <a:t>  70</a:t>
            </a:r>
          </a:p>
          <a:p>
            <a:pPr algn="l"/>
            <a:endParaRPr lang="en-US" sz="1900"/>
          </a:p>
          <a:p>
            <a:pPr algn="l"/>
            <a:r>
              <a:rPr lang="en-US" sz="1800"/>
              <a:t>  60</a:t>
            </a:r>
          </a:p>
          <a:p>
            <a:pPr algn="l"/>
            <a:endParaRPr lang="en-US" sz="1800"/>
          </a:p>
          <a:p>
            <a:pPr algn="l"/>
            <a:r>
              <a:rPr lang="en-US" sz="1800"/>
              <a:t>  50</a:t>
            </a:r>
          </a:p>
          <a:p>
            <a:pPr algn="l"/>
            <a:endParaRPr lang="en-US" sz="1900"/>
          </a:p>
          <a:p>
            <a:pPr algn="l"/>
            <a:r>
              <a:rPr lang="en-US" sz="1800"/>
              <a:t>  40</a:t>
            </a:r>
          </a:p>
          <a:p>
            <a:pPr algn="l"/>
            <a:endParaRPr lang="en-US" sz="1800"/>
          </a:p>
          <a:p>
            <a:pPr algn="l"/>
            <a:r>
              <a:rPr lang="en-US" sz="1800"/>
              <a:t>  30</a:t>
            </a:r>
          </a:p>
          <a:p>
            <a:pPr algn="l"/>
            <a:endParaRPr lang="en-US" sz="1800"/>
          </a:p>
          <a:p>
            <a:pPr algn="l"/>
            <a:r>
              <a:rPr lang="en-US" sz="1800"/>
              <a:t>  20</a:t>
            </a:r>
          </a:p>
        </p:txBody>
      </p:sp>
      <p:sp>
        <p:nvSpPr>
          <p:cNvPr id="372740" name="Text Box 4"/>
          <p:cNvSpPr txBox="1">
            <a:spLocks noChangeArrowheads="1"/>
          </p:cNvSpPr>
          <p:nvPr/>
        </p:nvSpPr>
        <p:spPr bwMode="auto">
          <a:xfrm rot="-5400000">
            <a:off x="573882" y="3437731"/>
            <a:ext cx="211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/>
              <a:t>Detection Rate (%)</a:t>
            </a:r>
          </a:p>
        </p:txBody>
      </p:sp>
      <p:sp>
        <p:nvSpPr>
          <p:cNvPr id="372741" name="Oval 5"/>
          <p:cNvSpPr>
            <a:spLocks noChangeArrowheads="1"/>
          </p:cNvSpPr>
          <p:nvPr/>
        </p:nvSpPr>
        <p:spPr bwMode="auto">
          <a:xfrm>
            <a:off x="2424113" y="1325563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72742" name="Group 6"/>
          <p:cNvGrpSpPr>
            <a:grpSpLocks/>
          </p:cNvGrpSpPr>
          <p:nvPr/>
        </p:nvGrpSpPr>
        <p:grpSpPr bwMode="auto">
          <a:xfrm>
            <a:off x="2332038" y="5784850"/>
            <a:ext cx="4791075" cy="920750"/>
            <a:chOff x="1469" y="3456"/>
            <a:chExt cx="3018" cy="580"/>
          </a:xfrm>
        </p:grpSpPr>
        <p:sp>
          <p:nvSpPr>
            <p:cNvPr id="372743" name="Text Box 7"/>
            <p:cNvSpPr txBox="1">
              <a:spLocks noChangeArrowheads="1"/>
            </p:cNvSpPr>
            <p:nvPr/>
          </p:nvSpPr>
          <p:spPr bwMode="auto">
            <a:xfrm>
              <a:off x="1469" y="3598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GB" sz="1800"/>
            </a:p>
          </p:txBody>
        </p:sp>
        <p:sp>
          <p:nvSpPr>
            <p:cNvPr id="372744" name="Text Box 8"/>
            <p:cNvSpPr txBox="1">
              <a:spLocks noChangeArrowheads="1"/>
            </p:cNvSpPr>
            <p:nvPr/>
          </p:nvSpPr>
          <p:spPr bwMode="auto">
            <a:xfrm>
              <a:off x="1491" y="3632"/>
              <a:ext cx="29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800"/>
                <a:t>0        5       10      15       20      25            100</a:t>
              </a:r>
            </a:p>
            <a:p>
              <a:pPr algn="l"/>
              <a:r>
                <a:rPr lang="en-US" sz="1800"/>
                <a:t>        False Positive Rate (%)</a:t>
              </a:r>
            </a:p>
          </p:txBody>
        </p:sp>
        <p:grpSp>
          <p:nvGrpSpPr>
            <p:cNvPr id="372745" name="Group 9"/>
            <p:cNvGrpSpPr>
              <a:grpSpLocks/>
            </p:cNvGrpSpPr>
            <p:nvPr/>
          </p:nvGrpSpPr>
          <p:grpSpPr bwMode="auto">
            <a:xfrm>
              <a:off x="4032" y="3456"/>
              <a:ext cx="259" cy="142"/>
              <a:chOff x="4397" y="3673"/>
              <a:chExt cx="259" cy="142"/>
            </a:xfrm>
          </p:grpSpPr>
          <p:sp>
            <p:nvSpPr>
              <p:cNvPr id="372746" name="Line 10"/>
              <p:cNvSpPr>
                <a:spLocks noChangeShapeType="1"/>
              </p:cNvSpPr>
              <p:nvPr/>
            </p:nvSpPr>
            <p:spPr bwMode="auto">
              <a:xfrm>
                <a:off x="4464" y="3731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372747" name="Group 11"/>
              <p:cNvGrpSpPr>
                <a:grpSpLocks/>
              </p:cNvGrpSpPr>
              <p:nvPr/>
            </p:nvGrpSpPr>
            <p:grpSpPr bwMode="auto">
              <a:xfrm>
                <a:off x="4397" y="3673"/>
                <a:ext cx="96" cy="96"/>
                <a:chOff x="4080" y="3216"/>
                <a:chExt cx="96" cy="96"/>
              </a:xfrm>
            </p:grpSpPr>
            <p:sp>
              <p:nvSpPr>
                <p:cNvPr id="372748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4080" y="3216"/>
                  <a:ext cx="48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2749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4128" y="3216"/>
                  <a:ext cx="48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372750" name="Line 14"/>
              <p:cNvSpPr>
                <a:spLocks noChangeShapeType="1"/>
              </p:cNvSpPr>
              <p:nvPr/>
            </p:nvSpPr>
            <p:spPr bwMode="auto">
              <a:xfrm>
                <a:off x="4656" y="3719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72751" name="Line 15"/>
            <p:cNvSpPr>
              <a:spLocks noChangeShapeType="1"/>
            </p:cNvSpPr>
            <p:nvPr/>
          </p:nvSpPr>
          <p:spPr bwMode="auto">
            <a:xfrm flipH="1" flipV="1">
              <a:off x="1571" y="3504"/>
              <a:ext cx="207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2752" name="Line 16"/>
            <p:cNvSpPr>
              <a:spLocks noChangeShapeType="1"/>
            </p:cNvSpPr>
            <p:nvPr/>
          </p:nvSpPr>
          <p:spPr bwMode="auto">
            <a:xfrm flipH="1">
              <a:off x="3632" y="350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2753" name="Line 17"/>
            <p:cNvSpPr>
              <a:spLocks noChangeShapeType="1"/>
            </p:cNvSpPr>
            <p:nvPr/>
          </p:nvSpPr>
          <p:spPr bwMode="auto">
            <a:xfrm flipH="1">
              <a:off x="3194" y="350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2754" name="Line 18"/>
            <p:cNvSpPr>
              <a:spLocks noChangeShapeType="1"/>
            </p:cNvSpPr>
            <p:nvPr/>
          </p:nvSpPr>
          <p:spPr bwMode="auto">
            <a:xfrm flipH="1">
              <a:off x="2799" y="350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2755" name="Line 19"/>
            <p:cNvSpPr>
              <a:spLocks noChangeShapeType="1"/>
            </p:cNvSpPr>
            <p:nvPr/>
          </p:nvSpPr>
          <p:spPr bwMode="auto">
            <a:xfrm flipH="1">
              <a:off x="2360" y="350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2756" name="Line 20"/>
            <p:cNvSpPr>
              <a:spLocks noChangeShapeType="1"/>
            </p:cNvSpPr>
            <p:nvPr/>
          </p:nvSpPr>
          <p:spPr bwMode="auto">
            <a:xfrm flipH="1">
              <a:off x="1966" y="350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2757" name="Line 21"/>
            <p:cNvSpPr>
              <a:spLocks noChangeShapeType="1"/>
            </p:cNvSpPr>
            <p:nvPr/>
          </p:nvSpPr>
          <p:spPr bwMode="auto">
            <a:xfrm flipH="1">
              <a:off x="1571" y="350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72758" name="Text Box 22"/>
          <p:cNvSpPr txBox="1">
            <a:spLocks noChangeArrowheads="1"/>
          </p:cNvSpPr>
          <p:nvPr/>
        </p:nvSpPr>
        <p:spPr bwMode="auto">
          <a:xfrm>
            <a:off x="4349750" y="1746250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007400"/>
                </a:solidFill>
              </a:rPr>
              <a:t>Triple</a:t>
            </a:r>
          </a:p>
        </p:txBody>
      </p:sp>
      <p:sp>
        <p:nvSpPr>
          <p:cNvPr id="372759" name="Text Box 23"/>
          <p:cNvSpPr txBox="1">
            <a:spLocks noChangeArrowheads="1"/>
          </p:cNvSpPr>
          <p:nvPr/>
        </p:nvSpPr>
        <p:spPr bwMode="auto">
          <a:xfrm>
            <a:off x="3676650" y="1760538"/>
            <a:ext cx="74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B10578"/>
                </a:solidFill>
              </a:rPr>
              <a:t>Quad</a:t>
            </a:r>
          </a:p>
        </p:txBody>
      </p:sp>
      <p:sp>
        <p:nvSpPr>
          <p:cNvPr id="372760" name="Text Box 24"/>
          <p:cNvSpPr txBox="1">
            <a:spLocks noChangeArrowheads="1"/>
          </p:cNvSpPr>
          <p:nvPr/>
        </p:nvSpPr>
        <p:spPr bwMode="auto">
          <a:xfrm>
            <a:off x="2743200" y="2203450"/>
            <a:ext cx="194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chemeClr val="hlink"/>
                </a:solidFill>
              </a:rPr>
              <a:t>Serum Integrated</a:t>
            </a:r>
          </a:p>
        </p:txBody>
      </p:sp>
      <p:sp>
        <p:nvSpPr>
          <p:cNvPr id="372761" name="Text Box 25"/>
          <p:cNvSpPr txBox="1">
            <a:spLocks noChangeArrowheads="1"/>
          </p:cNvSpPr>
          <p:nvPr/>
        </p:nvSpPr>
        <p:spPr bwMode="auto">
          <a:xfrm>
            <a:off x="2728913" y="1295400"/>
            <a:ext cx="175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1">
                <a:solidFill>
                  <a:srgbClr val="E00000"/>
                </a:solidFill>
              </a:rPr>
              <a:t>Full Integrated</a:t>
            </a:r>
          </a:p>
        </p:txBody>
      </p:sp>
      <p:sp>
        <p:nvSpPr>
          <p:cNvPr id="372762" name="Text Box 26"/>
          <p:cNvSpPr txBox="1">
            <a:spLocks noChangeArrowheads="1"/>
          </p:cNvSpPr>
          <p:nvPr/>
        </p:nvSpPr>
        <p:spPr bwMode="auto">
          <a:xfrm>
            <a:off x="2971800" y="1989138"/>
            <a:ext cx="1225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/>
              <a:t>Combined</a:t>
            </a:r>
          </a:p>
        </p:txBody>
      </p:sp>
      <p:sp>
        <p:nvSpPr>
          <p:cNvPr id="372763" name="Text Box 27"/>
          <p:cNvSpPr txBox="1">
            <a:spLocks noChangeArrowheads="1"/>
          </p:cNvSpPr>
          <p:nvPr/>
        </p:nvSpPr>
        <p:spPr bwMode="auto">
          <a:xfrm>
            <a:off x="2681288" y="150813"/>
            <a:ext cx="3759200" cy="895350"/>
          </a:xfrm>
          <a:prstGeom prst="rect">
            <a:avLst/>
          </a:prstGeom>
          <a:solidFill>
            <a:schemeClr val="bg1"/>
          </a:solidFill>
          <a:ln w="9525">
            <a:solidFill>
              <a:srgbClr val="00214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600">
                <a:solidFill>
                  <a:srgbClr val="003366"/>
                </a:solidFill>
              </a:rPr>
              <a:t>Screening Performance:</a:t>
            </a:r>
          </a:p>
          <a:p>
            <a:r>
              <a:rPr lang="en-US" sz="2600">
                <a:solidFill>
                  <a:srgbClr val="E00000"/>
                </a:solidFill>
              </a:rPr>
              <a:t>Full Integrated Test</a:t>
            </a:r>
          </a:p>
        </p:txBody>
      </p:sp>
      <p:sp>
        <p:nvSpPr>
          <p:cNvPr id="372764" name="Rectangle 28"/>
          <p:cNvSpPr>
            <a:spLocks noChangeArrowheads="1"/>
          </p:cNvSpPr>
          <p:nvPr/>
        </p:nvSpPr>
        <p:spPr bwMode="auto">
          <a:xfrm>
            <a:off x="5730875" y="1223963"/>
            <a:ext cx="1392238" cy="46275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2766" name="Line 30"/>
          <p:cNvSpPr>
            <a:spLocks noChangeShapeType="1"/>
          </p:cNvSpPr>
          <p:nvPr/>
        </p:nvSpPr>
        <p:spPr bwMode="auto">
          <a:xfrm flipH="1" flipV="1">
            <a:off x="2606675" y="1527175"/>
            <a:ext cx="236538" cy="212725"/>
          </a:xfrm>
          <a:prstGeom prst="line">
            <a:avLst/>
          </a:prstGeom>
          <a:noFill/>
          <a:ln w="57150">
            <a:solidFill>
              <a:srgbClr val="B02A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2767" name="Line 31"/>
          <p:cNvSpPr>
            <a:spLocks noChangeShapeType="1"/>
          </p:cNvSpPr>
          <p:nvPr/>
        </p:nvSpPr>
        <p:spPr bwMode="auto">
          <a:xfrm flipV="1">
            <a:off x="3113088" y="1662113"/>
            <a:ext cx="0" cy="4148137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2768" name="Line 32"/>
          <p:cNvSpPr>
            <a:spLocks noChangeShapeType="1"/>
          </p:cNvSpPr>
          <p:nvPr/>
        </p:nvSpPr>
        <p:spPr bwMode="auto">
          <a:xfrm flipH="1">
            <a:off x="2382838" y="1662113"/>
            <a:ext cx="7302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2769" name="Line 33"/>
          <p:cNvSpPr>
            <a:spLocks noChangeShapeType="1"/>
          </p:cNvSpPr>
          <p:nvPr/>
        </p:nvSpPr>
        <p:spPr bwMode="auto">
          <a:xfrm flipV="1">
            <a:off x="2728913" y="1989138"/>
            <a:ext cx="0" cy="385921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2770" name="Line 34"/>
          <p:cNvSpPr>
            <a:spLocks noChangeShapeType="1"/>
          </p:cNvSpPr>
          <p:nvPr/>
        </p:nvSpPr>
        <p:spPr bwMode="auto">
          <a:xfrm flipH="1">
            <a:off x="2420938" y="1930400"/>
            <a:ext cx="32226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2771" name="Text Box 35"/>
          <p:cNvSpPr txBox="1">
            <a:spLocks noChangeArrowheads="1"/>
          </p:cNvSpPr>
          <p:nvPr/>
        </p:nvSpPr>
        <p:spPr bwMode="auto">
          <a:xfrm>
            <a:off x="3765550" y="2857500"/>
            <a:ext cx="293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95% DR @ 5% FPR</a:t>
            </a:r>
          </a:p>
        </p:txBody>
      </p:sp>
      <p:sp>
        <p:nvSpPr>
          <p:cNvPr id="372772" name="Text Box 36"/>
          <p:cNvSpPr txBox="1">
            <a:spLocks noChangeArrowheads="1"/>
          </p:cNvSpPr>
          <p:nvPr/>
        </p:nvSpPr>
        <p:spPr bwMode="auto">
          <a:xfrm>
            <a:off x="3779838" y="3624263"/>
            <a:ext cx="29337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or</a:t>
            </a:r>
          </a:p>
          <a:p>
            <a:endParaRPr lang="en-US" sz="1200" i="1"/>
          </a:p>
          <a:p>
            <a:r>
              <a:rPr lang="en-US" i="1"/>
              <a:t>90% DR @ 2% FPR</a:t>
            </a:r>
          </a:p>
        </p:txBody>
      </p:sp>
      <p:sp useBgFill="1">
        <p:nvSpPr>
          <p:cNvPr id="372773" name="Rectangle 37"/>
          <p:cNvSpPr>
            <a:spLocks noChangeArrowheads="1"/>
          </p:cNvSpPr>
          <p:nvPr/>
        </p:nvSpPr>
        <p:spPr bwMode="auto">
          <a:xfrm>
            <a:off x="7685088" y="5426075"/>
            <a:ext cx="1458912" cy="1431925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3366"/>
              </a:solidFill>
            </a:endParaRPr>
          </a:p>
        </p:txBody>
      </p:sp>
      <p:sp>
        <p:nvSpPr>
          <p:cNvPr id="372774" name="Text Box 38"/>
          <p:cNvSpPr txBox="1">
            <a:spLocks noChangeArrowheads="1"/>
          </p:cNvSpPr>
          <p:nvPr/>
        </p:nvSpPr>
        <p:spPr bwMode="auto">
          <a:xfrm>
            <a:off x="7337425" y="279400"/>
            <a:ext cx="1617663" cy="3022600"/>
          </a:xfrm>
          <a:prstGeom prst="rect">
            <a:avLst/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3366"/>
                </a:solidFill>
              </a:rPr>
              <a:t>1</a:t>
            </a:r>
            <a:r>
              <a:rPr lang="en-US" baseline="30000">
                <a:solidFill>
                  <a:srgbClr val="003366"/>
                </a:solidFill>
              </a:rPr>
              <a:t>st</a:t>
            </a:r>
            <a:r>
              <a:rPr lang="en-US">
                <a:solidFill>
                  <a:srgbClr val="003366"/>
                </a:solidFill>
              </a:rPr>
              <a:t> trim.</a:t>
            </a:r>
          </a:p>
          <a:p>
            <a:pPr algn="l"/>
            <a:r>
              <a:rPr lang="en-US"/>
              <a:t>   NT</a:t>
            </a:r>
          </a:p>
          <a:p>
            <a:pPr algn="l"/>
            <a:r>
              <a:rPr lang="en-US"/>
              <a:t>   PAPP-A</a:t>
            </a:r>
          </a:p>
          <a:p>
            <a:pPr algn="l"/>
            <a:r>
              <a:rPr lang="en-US">
                <a:solidFill>
                  <a:srgbClr val="003366"/>
                </a:solidFill>
              </a:rPr>
              <a:t>2</a:t>
            </a:r>
            <a:r>
              <a:rPr lang="en-US" baseline="30000">
                <a:solidFill>
                  <a:srgbClr val="003366"/>
                </a:solidFill>
              </a:rPr>
              <a:t>nd</a:t>
            </a:r>
            <a:r>
              <a:rPr lang="en-US">
                <a:solidFill>
                  <a:srgbClr val="003366"/>
                </a:solidFill>
              </a:rPr>
              <a:t> trim.</a:t>
            </a:r>
          </a:p>
          <a:p>
            <a:pPr algn="l"/>
            <a:r>
              <a:rPr lang="en-US"/>
              <a:t>   AFP</a:t>
            </a:r>
          </a:p>
          <a:p>
            <a:pPr algn="l"/>
            <a:r>
              <a:rPr lang="en-US"/>
              <a:t>   uE3</a:t>
            </a:r>
          </a:p>
          <a:p>
            <a:pPr algn="l"/>
            <a:r>
              <a:rPr lang="en-US">
                <a:latin typeface="Symbol" pitchFamily="18" charset="2"/>
              </a:rPr>
              <a:t>   b</a:t>
            </a:r>
            <a:r>
              <a:rPr lang="en-US"/>
              <a:t>-hCG</a:t>
            </a:r>
          </a:p>
          <a:p>
            <a:pPr algn="l"/>
            <a:r>
              <a:rPr lang="en-US"/>
              <a:t>   inhibin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66" grpId="0" animBg="1"/>
      <p:bldP spid="372767" grpId="0" animBg="1"/>
      <p:bldP spid="372768" grpId="0" animBg="1"/>
      <p:bldP spid="372769" grpId="0" animBg="1"/>
      <p:bldP spid="372770" grpId="0" animBg="1"/>
      <p:bldP spid="372771" grpId="0"/>
      <p:bldP spid="3727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3524" name="Rectangle 4"/>
          <p:cNvSpPr>
            <a:spLocks noChangeArrowheads="1"/>
          </p:cNvSpPr>
          <p:nvPr/>
        </p:nvSpPr>
        <p:spPr bwMode="auto">
          <a:xfrm>
            <a:off x="7685088" y="5426075"/>
            <a:ext cx="1458912" cy="1431925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3366"/>
              </a:solidFill>
            </a:endParaRPr>
          </a:p>
        </p:txBody>
      </p:sp>
      <p:sp>
        <p:nvSpPr>
          <p:cNvPr id="363525" name="Text Box 5"/>
          <p:cNvSpPr txBox="1">
            <a:spLocks noChangeArrowheads="1"/>
          </p:cNvSpPr>
          <p:nvPr/>
        </p:nvSpPr>
        <p:spPr bwMode="auto">
          <a:xfrm>
            <a:off x="423863" y="268288"/>
            <a:ext cx="8255000" cy="895350"/>
          </a:xfrm>
          <a:prstGeom prst="rect">
            <a:avLst/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600">
                <a:solidFill>
                  <a:srgbClr val="003366"/>
                </a:solidFill>
              </a:rPr>
              <a:t>How good is prenatal screening for Down’s syndrome   and has it been effective?</a:t>
            </a:r>
          </a:p>
        </p:txBody>
      </p:sp>
      <p:graphicFrame>
        <p:nvGraphicFramePr>
          <p:cNvPr id="363527" name="Object 7"/>
          <p:cNvGraphicFramePr>
            <a:graphicFrameLocks noChangeAspect="1"/>
          </p:cNvGraphicFramePr>
          <p:nvPr/>
        </p:nvGraphicFramePr>
        <p:xfrm>
          <a:off x="914400" y="1489075"/>
          <a:ext cx="7239000" cy="439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45" name="Image" r:id="rId3" imgW="5029210" imgH="3053714" progId="">
                  <p:embed/>
                </p:oleObj>
              </mc:Choice>
              <mc:Fallback>
                <p:oleObj name="Image" r:id="rId3" imgW="5029210" imgH="3053714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6000" contras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89075"/>
                        <a:ext cx="7239000" cy="43973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3529" name="Text Box 4"/>
          <p:cNvSpPr txBox="1">
            <a:spLocks noChangeArrowheads="1"/>
          </p:cNvSpPr>
          <p:nvPr/>
        </p:nvSpPr>
        <p:spPr bwMode="auto">
          <a:xfrm rot="-5400000">
            <a:off x="273844" y="3439319"/>
            <a:ext cx="2438400" cy="3667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/>
              <a:t>Percent  Reduction</a:t>
            </a:r>
          </a:p>
        </p:txBody>
      </p:sp>
      <p:sp>
        <p:nvSpPr>
          <p:cNvPr id="363530" name="Text Box 7"/>
          <p:cNvSpPr txBox="1">
            <a:spLocks noChangeArrowheads="1"/>
          </p:cNvSpPr>
          <p:nvPr/>
        </p:nvSpPr>
        <p:spPr bwMode="auto">
          <a:xfrm>
            <a:off x="1676400" y="2022475"/>
            <a:ext cx="32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>
              <a:latin typeface="Times New Roman" pitchFamily="18" charset="0"/>
            </a:endParaRPr>
          </a:p>
        </p:txBody>
      </p:sp>
      <p:sp>
        <p:nvSpPr>
          <p:cNvPr id="363531" name="Text Box 8"/>
          <p:cNvSpPr txBox="1">
            <a:spLocks noChangeArrowheads="1"/>
          </p:cNvSpPr>
          <p:nvPr/>
        </p:nvSpPr>
        <p:spPr bwMode="auto">
          <a:xfrm>
            <a:off x="1660525" y="4308475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>
              <a:latin typeface="Times New Roman" pitchFamily="18" charset="0"/>
            </a:endParaRPr>
          </a:p>
        </p:txBody>
      </p:sp>
      <p:sp>
        <p:nvSpPr>
          <p:cNvPr id="363532" name="Text Box 9"/>
          <p:cNvSpPr txBox="1">
            <a:spLocks noChangeArrowheads="1"/>
          </p:cNvSpPr>
          <p:nvPr/>
        </p:nvSpPr>
        <p:spPr bwMode="auto">
          <a:xfrm>
            <a:off x="1660525" y="452120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b="1"/>
              <a:t>10</a:t>
            </a:r>
          </a:p>
        </p:txBody>
      </p:sp>
      <p:sp>
        <p:nvSpPr>
          <p:cNvPr id="363533" name="Text Box 10"/>
          <p:cNvSpPr txBox="1">
            <a:spLocks noChangeArrowheads="1"/>
          </p:cNvSpPr>
          <p:nvPr/>
        </p:nvSpPr>
        <p:spPr bwMode="auto">
          <a:xfrm>
            <a:off x="1676400" y="3851275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b="1"/>
              <a:t>20</a:t>
            </a:r>
          </a:p>
        </p:txBody>
      </p:sp>
      <p:sp>
        <p:nvSpPr>
          <p:cNvPr id="363534" name="Text Box 11"/>
          <p:cNvSpPr txBox="1">
            <a:spLocks noChangeArrowheads="1"/>
          </p:cNvSpPr>
          <p:nvPr/>
        </p:nvSpPr>
        <p:spPr bwMode="auto">
          <a:xfrm>
            <a:off x="1660525" y="314960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b="1"/>
              <a:t>30</a:t>
            </a:r>
          </a:p>
        </p:txBody>
      </p:sp>
      <p:sp>
        <p:nvSpPr>
          <p:cNvPr id="363535" name="Text Box 12"/>
          <p:cNvSpPr txBox="1">
            <a:spLocks noChangeArrowheads="1"/>
          </p:cNvSpPr>
          <p:nvPr/>
        </p:nvSpPr>
        <p:spPr bwMode="auto">
          <a:xfrm>
            <a:off x="1660525" y="254000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b="1"/>
              <a:t>40</a:t>
            </a:r>
          </a:p>
        </p:txBody>
      </p:sp>
      <p:sp>
        <p:nvSpPr>
          <p:cNvPr id="363536" name="Text Box 13"/>
          <p:cNvSpPr txBox="1">
            <a:spLocks noChangeArrowheads="1"/>
          </p:cNvSpPr>
          <p:nvPr/>
        </p:nvSpPr>
        <p:spPr bwMode="auto">
          <a:xfrm>
            <a:off x="1660525" y="193040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b="1"/>
              <a:t>50</a:t>
            </a:r>
          </a:p>
        </p:txBody>
      </p:sp>
      <p:sp>
        <p:nvSpPr>
          <p:cNvPr id="363537" name="Text Box 14"/>
          <p:cNvSpPr txBox="1">
            <a:spLocks noChangeArrowheads="1"/>
          </p:cNvSpPr>
          <p:nvPr/>
        </p:nvSpPr>
        <p:spPr bwMode="auto">
          <a:xfrm>
            <a:off x="2617788" y="5375275"/>
            <a:ext cx="1116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/>
              <a:t>1980-85</a:t>
            </a:r>
          </a:p>
        </p:txBody>
      </p:sp>
      <p:sp>
        <p:nvSpPr>
          <p:cNvPr id="363538" name="Text Box 15"/>
          <p:cNvSpPr txBox="1">
            <a:spLocks noChangeArrowheads="1"/>
          </p:cNvSpPr>
          <p:nvPr/>
        </p:nvSpPr>
        <p:spPr bwMode="auto">
          <a:xfrm>
            <a:off x="4522788" y="5386388"/>
            <a:ext cx="1116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/>
              <a:t>1986-90</a:t>
            </a:r>
          </a:p>
        </p:txBody>
      </p:sp>
      <p:sp>
        <p:nvSpPr>
          <p:cNvPr id="363539" name="Text Box 16"/>
          <p:cNvSpPr txBox="1">
            <a:spLocks noChangeArrowheads="1"/>
          </p:cNvSpPr>
          <p:nvPr/>
        </p:nvSpPr>
        <p:spPr bwMode="auto">
          <a:xfrm>
            <a:off x="6400800" y="5386388"/>
            <a:ext cx="1116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/>
              <a:t>1991-93</a:t>
            </a:r>
          </a:p>
        </p:txBody>
      </p:sp>
      <p:sp>
        <p:nvSpPr>
          <p:cNvPr id="363540" name="Text Box 20"/>
          <p:cNvSpPr txBox="1">
            <a:spLocks noChangeArrowheads="1"/>
          </p:cNvSpPr>
          <p:nvPr/>
        </p:nvSpPr>
        <p:spPr bwMode="auto">
          <a:xfrm>
            <a:off x="971550" y="6030913"/>
            <a:ext cx="7364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/>
              <a:t>GE Palomaki, JE Haddow, LJ Beauregard, </a:t>
            </a:r>
            <a:r>
              <a:rPr lang="en-US" sz="2000" i="1"/>
              <a:t>New Engl J Med</a:t>
            </a:r>
            <a:r>
              <a:rPr lang="en-US" sz="2000"/>
              <a:t>, May 23,1996. </a:t>
            </a:r>
          </a:p>
        </p:txBody>
      </p:sp>
      <p:sp>
        <p:nvSpPr>
          <p:cNvPr id="363541" name="Text Box 21"/>
          <p:cNvSpPr txBox="1">
            <a:spLocks noChangeArrowheads="1"/>
          </p:cNvSpPr>
          <p:nvPr/>
        </p:nvSpPr>
        <p:spPr bwMode="auto">
          <a:xfrm>
            <a:off x="2420938" y="4148138"/>
            <a:ext cx="1546225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003366"/>
                </a:solidFill>
              </a:rPr>
              <a:t>maternal age alone</a:t>
            </a:r>
            <a:endParaRPr lang="en-GB" sz="2000" i="1">
              <a:solidFill>
                <a:srgbClr val="003366"/>
              </a:solidFill>
            </a:endParaRPr>
          </a:p>
        </p:txBody>
      </p:sp>
      <p:sp>
        <p:nvSpPr>
          <p:cNvPr id="363542" name="Text Box 22"/>
          <p:cNvSpPr txBox="1">
            <a:spLocks noChangeArrowheads="1"/>
          </p:cNvSpPr>
          <p:nvPr/>
        </p:nvSpPr>
        <p:spPr bwMode="auto">
          <a:xfrm>
            <a:off x="4332288" y="3187700"/>
            <a:ext cx="1546225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003366"/>
                </a:solidFill>
              </a:rPr>
              <a:t>AFP and age</a:t>
            </a:r>
            <a:endParaRPr lang="en-GB" sz="2000" i="1">
              <a:solidFill>
                <a:srgbClr val="003366"/>
              </a:solidFill>
            </a:endParaRPr>
          </a:p>
        </p:txBody>
      </p:sp>
      <p:sp>
        <p:nvSpPr>
          <p:cNvPr id="363543" name="Text Box 23"/>
          <p:cNvSpPr txBox="1">
            <a:spLocks noChangeArrowheads="1"/>
          </p:cNvSpPr>
          <p:nvPr/>
        </p:nvSpPr>
        <p:spPr bwMode="auto">
          <a:xfrm>
            <a:off x="5800725" y="1662113"/>
            <a:ext cx="2274888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003366"/>
                </a:solidFill>
              </a:rPr>
              <a:t>Triple test</a:t>
            </a:r>
          </a:p>
          <a:p>
            <a:r>
              <a:rPr lang="en-US" sz="2000" i="1">
                <a:solidFill>
                  <a:srgbClr val="003366"/>
                </a:solidFill>
              </a:rPr>
              <a:t>(AFP, uE3, hCG)</a:t>
            </a:r>
            <a:endParaRPr lang="en-GB" sz="2000" i="1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3764" name="Rectangle 4"/>
          <p:cNvSpPr>
            <a:spLocks noChangeArrowheads="1"/>
          </p:cNvSpPr>
          <p:nvPr/>
        </p:nvSpPr>
        <p:spPr bwMode="auto">
          <a:xfrm>
            <a:off x="7685088" y="5426075"/>
            <a:ext cx="1458912" cy="1431925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3366"/>
              </a:solidFill>
            </a:endParaRPr>
          </a:p>
        </p:txBody>
      </p:sp>
      <p:sp>
        <p:nvSpPr>
          <p:cNvPr id="373765" name="Text Box 5"/>
          <p:cNvSpPr txBox="1">
            <a:spLocks noChangeArrowheads="1"/>
          </p:cNvSpPr>
          <p:nvPr/>
        </p:nvSpPr>
        <p:spPr bwMode="auto">
          <a:xfrm>
            <a:off x="577850" y="241300"/>
            <a:ext cx="7872413" cy="895350"/>
          </a:xfrm>
          <a:prstGeom prst="rect">
            <a:avLst/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solidFill>
                  <a:srgbClr val="003366"/>
                </a:solidFill>
              </a:rPr>
              <a:t>Current Issues in Prenatal Screening for NTDs and Down’s Syndrome: </a:t>
            </a:r>
            <a:r>
              <a:rPr lang="en-US" sz="2600" i="1"/>
              <a:t>Equity, safety, and accessibility</a:t>
            </a:r>
          </a:p>
        </p:txBody>
      </p:sp>
      <p:sp>
        <p:nvSpPr>
          <p:cNvPr id="373766" name="Text Box 6"/>
          <p:cNvSpPr txBox="1">
            <a:spLocks noChangeArrowheads="1"/>
          </p:cNvSpPr>
          <p:nvPr/>
        </p:nvSpPr>
        <p:spPr bwMode="auto">
          <a:xfrm>
            <a:off x="585788" y="1431925"/>
            <a:ext cx="7864475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 algn="l"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600">
                <a:solidFill>
                  <a:srgbClr val="003366"/>
                </a:solidFill>
              </a:rPr>
              <a:t>NTD screening:</a:t>
            </a:r>
          </a:p>
          <a:p>
            <a:endParaRPr lang="en-US" sz="1800">
              <a:solidFill>
                <a:srgbClr val="003366"/>
              </a:solidFill>
            </a:endParaRPr>
          </a:p>
          <a:p>
            <a:pPr>
              <a:spcAft>
                <a:spcPct val="50000"/>
              </a:spcAft>
              <a:buClr>
                <a:srgbClr val="003366"/>
              </a:buClr>
              <a:buFontTx/>
              <a:buChar char="•"/>
            </a:pPr>
            <a:r>
              <a:rPr lang="en-US"/>
              <a:t>shift from maternal serum AFP at 15-18 weeks to the fetal anomaly U/S scan at 18-22 weeks</a:t>
            </a:r>
          </a:p>
          <a:p>
            <a:pPr>
              <a:spcAft>
                <a:spcPct val="50000"/>
              </a:spcAft>
              <a:buClr>
                <a:srgbClr val="003366"/>
              </a:buClr>
              <a:buFontTx/>
              <a:buChar char="•"/>
            </a:pPr>
            <a:r>
              <a:rPr lang="en-US"/>
              <a:t>MSAFP test performance is well characterized</a:t>
            </a:r>
          </a:p>
          <a:p>
            <a:pPr>
              <a:spcAft>
                <a:spcPct val="50000"/>
              </a:spcAft>
              <a:buClr>
                <a:srgbClr val="003366"/>
              </a:buClr>
              <a:buFontTx/>
              <a:buChar char="•"/>
            </a:pPr>
            <a:r>
              <a:rPr lang="en-US"/>
              <a:t>anomaly scan test performance is believed to be very good, but is not well characterized</a:t>
            </a:r>
          </a:p>
          <a:p>
            <a:pPr>
              <a:spcAft>
                <a:spcPct val="50000"/>
              </a:spcAft>
              <a:buClr>
                <a:srgbClr val="003366"/>
              </a:buClr>
              <a:buFontTx/>
              <a:buChar char="•"/>
            </a:pPr>
            <a:r>
              <a:rPr lang="en-US"/>
              <a:t>later decision making and termination of pregnancy</a:t>
            </a:r>
          </a:p>
          <a:p>
            <a:pPr>
              <a:spcAft>
                <a:spcPct val="50000"/>
              </a:spcAft>
              <a:buClr>
                <a:srgbClr val="003366"/>
              </a:buClr>
              <a:buFontTx/>
              <a:buChar char="•"/>
            </a:pPr>
            <a:r>
              <a:rPr lang="en-US"/>
              <a:t>availability of an U/S scan vs availability of a lab test</a:t>
            </a:r>
          </a:p>
          <a:p>
            <a:pPr>
              <a:spcAft>
                <a:spcPct val="50000"/>
              </a:spcAft>
              <a:buClr>
                <a:srgbClr val="003366"/>
              </a:buClr>
              <a:buFontTx/>
              <a:buChar char="•"/>
            </a:pPr>
            <a:r>
              <a:rPr lang="en-US"/>
              <a:t>Cost of an U/S scan vs cost of a lab test for AFP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4788" name="Rectangle 4"/>
          <p:cNvSpPr>
            <a:spLocks noChangeArrowheads="1"/>
          </p:cNvSpPr>
          <p:nvPr/>
        </p:nvSpPr>
        <p:spPr bwMode="auto">
          <a:xfrm>
            <a:off x="7685088" y="5426075"/>
            <a:ext cx="1458912" cy="1431925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3366"/>
              </a:solidFill>
            </a:endParaRPr>
          </a:p>
        </p:txBody>
      </p:sp>
      <p:sp>
        <p:nvSpPr>
          <p:cNvPr id="374789" name="Text Box 5"/>
          <p:cNvSpPr txBox="1">
            <a:spLocks noChangeArrowheads="1"/>
          </p:cNvSpPr>
          <p:nvPr/>
        </p:nvSpPr>
        <p:spPr bwMode="auto">
          <a:xfrm>
            <a:off x="577850" y="241300"/>
            <a:ext cx="7872413" cy="895350"/>
          </a:xfrm>
          <a:prstGeom prst="rect">
            <a:avLst/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solidFill>
                  <a:srgbClr val="003366"/>
                </a:solidFill>
              </a:rPr>
              <a:t>Current Issues in Prenatal Screening for NTDs and Down’s Syndrome: </a:t>
            </a:r>
            <a:r>
              <a:rPr lang="en-US" sz="2600" i="1"/>
              <a:t>Equity, safety, and accessibility</a:t>
            </a:r>
          </a:p>
        </p:txBody>
      </p:sp>
      <p:sp>
        <p:nvSpPr>
          <p:cNvPr id="374790" name="Text Box 6"/>
          <p:cNvSpPr txBox="1">
            <a:spLocks noChangeArrowheads="1"/>
          </p:cNvSpPr>
          <p:nvPr/>
        </p:nvSpPr>
        <p:spPr bwMode="auto">
          <a:xfrm>
            <a:off x="576263" y="1387475"/>
            <a:ext cx="8258175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 algn="l">
              <a:defRPr>
                <a:solidFill>
                  <a:schemeClr val="tx1"/>
                </a:solidFill>
                <a:latin typeface="Arial" charset="0"/>
              </a:defRPr>
            </a:lvl1pPr>
            <a:lvl2pPr marL="798513" indent="-341313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600">
                <a:solidFill>
                  <a:srgbClr val="003366"/>
                </a:solidFill>
              </a:rPr>
              <a:t>Down syndrome screening:</a:t>
            </a:r>
          </a:p>
          <a:p>
            <a:endParaRPr lang="en-US" sz="1600">
              <a:solidFill>
                <a:srgbClr val="003366"/>
              </a:solidFill>
            </a:endParaRPr>
          </a:p>
          <a:p>
            <a:pPr>
              <a:spcAft>
                <a:spcPct val="20000"/>
              </a:spcAft>
              <a:buClr>
                <a:srgbClr val="003366"/>
              </a:buClr>
              <a:buFontTx/>
              <a:buChar char="•"/>
            </a:pPr>
            <a:r>
              <a:rPr lang="en-US"/>
              <a:t>Is the best (i.e., the safest) test being utilized? </a:t>
            </a:r>
          </a:p>
          <a:p>
            <a:pPr lvl="1">
              <a:spcAft>
                <a:spcPct val="20000"/>
              </a:spcAft>
              <a:buClr>
                <a:srgbClr val="003366"/>
              </a:buClr>
              <a:buFont typeface="Wingdings" pitchFamily="2" charset="2"/>
              <a:buChar char="ü"/>
            </a:pPr>
            <a:r>
              <a:rPr lang="en-US" sz="2200"/>
              <a:t>Overall: the full Integrated Test</a:t>
            </a:r>
          </a:p>
          <a:p>
            <a:pPr lvl="1">
              <a:spcAft>
                <a:spcPct val="75000"/>
              </a:spcAft>
              <a:buClr>
                <a:srgbClr val="003366"/>
              </a:buClr>
              <a:buFont typeface="Wingdings" pitchFamily="2" charset="2"/>
              <a:buChar char="ü"/>
            </a:pPr>
            <a:r>
              <a:rPr lang="en-US" sz="2200"/>
              <a:t>For those seeking early diagnosis: the first trimester Combined Test.</a:t>
            </a:r>
          </a:p>
          <a:p>
            <a:pPr>
              <a:spcAft>
                <a:spcPct val="20000"/>
              </a:spcAft>
              <a:buClr>
                <a:srgbClr val="003366"/>
              </a:buClr>
              <a:buFontTx/>
              <a:buChar char="•"/>
            </a:pPr>
            <a:r>
              <a:rPr lang="en-US"/>
              <a:t>The best tests require nuchal translucency (NT) scan. </a:t>
            </a:r>
          </a:p>
          <a:p>
            <a:pPr lvl="1">
              <a:spcAft>
                <a:spcPct val="20000"/>
              </a:spcAft>
              <a:buClr>
                <a:srgbClr val="003366"/>
              </a:buClr>
              <a:buFont typeface="Wingdings" pitchFamily="2" charset="2"/>
              <a:buChar char="ü"/>
            </a:pPr>
            <a:r>
              <a:rPr lang="en-US" sz="2200"/>
              <a:t>Is there equity in the availability of NT scan?</a:t>
            </a:r>
          </a:p>
          <a:p>
            <a:pPr lvl="1">
              <a:spcAft>
                <a:spcPct val="20000"/>
              </a:spcAft>
              <a:buClr>
                <a:srgbClr val="003366"/>
              </a:buClr>
              <a:buFont typeface="Wingdings" pitchFamily="2" charset="2"/>
              <a:buChar char="ü"/>
            </a:pPr>
            <a:r>
              <a:rPr lang="en-US" sz="2200"/>
              <a:t>Does the cost of adding NT scan make screening too expensive?</a:t>
            </a:r>
          </a:p>
          <a:p>
            <a:pPr lvl="1">
              <a:spcAft>
                <a:spcPct val="20000"/>
              </a:spcAft>
              <a:buClr>
                <a:srgbClr val="003366"/>
              </a:buClr>
              <a:buFont typeface="Wingdings" pitchFamily="2" charset="2"/>
              <a:buChar char="ü"/>
            </a:pPr>
            <a:r>
              <a:rPr lang="en-US" sz="2200"/>
              <a:t>availability of scan </a:t>
            </a:r>
            <a:r>
              <a:rPr lang="en-US" sz="2200" i="1"/>
              <a:t>vs</a:t>
            </a:r>
            <a:r>
              <a:rPr lang="en-US" sz="2200"/>
              <a:t> availability of a lab test</a:t>
            </a:r>
          </a:p>
          <a:p>
            <a:pPr lvl="1">
              <a:spcAft>
                <a:spcPct val="50000"/>
              </a:spcAft>
              <a:buClr>
                <a:srgbClr val="003366"/>
              </a:buClr>
              <a:buFont typeface="Wingdings" pitchFamily="2" charset="2"/>
              <a:buChar char="ü"/>
            </a:pPr>
            <a:r>
              <a:rPr lang="en-US" sz="2200"/>
              <a:t>cost of scan </a:t>
            </a:r>
            <a:r>
              <a:rPr lang="en-US" sz="2200" i="1"/>
              <a:t>vs</a:t>
            </a:r>
            <a:r>
              <a:rPr lang="en-US" sz="2200"/>
              <a:t> cost of a lab test for AFP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5814" name="Rectangle 6"/>
          <p:cNvSpPr>
            <a:spLocks noChangeArrowheads="1"/>
          </p:cNvSpPr>
          <p:nvPr/>
        </p:nvSpPr>
        <p:spPr bwMode="auto">
          <a:xfrm>
            <a:off x="7685088" y="5426075"/>
            <a:ext cx="1458912" cy="1431925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3366"/>
              </a:solidFill>
            </a:endParaRPr>
          </a:p>
        </p:txBody>
      </p:sp>
      <p:sp>
        <p:nvSpPr>
          <p:cNvPr id="375812" name="Text Box 4"/>
          <p:cNvSpPr txBox="1">
            <a:spLocks noChangeArrowheads="1"/>
          </p:cNvSpPr>
          <p:nvPr/>
        </p:nvSpPr>
        <p:spPr bwMode="auto">
          <a:xfrm>
            <a:off x="787400" y="357188"/>
            <a:ext cx="7615238" cy="1046162"/>
          </a:xfrm>
          <a:prstGeom prst="rect">
            <a:avLst/>
          </a:prstGeom>
          <a:solidFill>
            <a:schemeClr val="bg1"/>
          </a:solidFill>
          <a:ln w="9525">
            <a:solidFill>
              <a:srgbClr val="00214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2142"/>
                </a:solidFill>
              </a:rPr>
              <a:t>Examples of Sound Screening:</a:t>
            </a:r>
          </a:p>
          <a:p>
            <a:r>
              <a:rPr lang="en-US" sz="3000" i="1"/>
              <a:t>Neural Tube Defects and Down’s Syndrome</a:t>
            </a:r>
          </a:p>
        </p:txBody>
      </p:sp>
      <p:sp>
        <p:nvSpPr>
          <p:cNvPr id="375813" name="Text Box 5"/>
          <p:cNvSpPr txBox="1">
            <a:spLocks noChangeArrowheads="1"/>
          </p:cNvSpPr>
          <p:nvPr/>
        </p:nvSpPr>
        <p:spPr bwMode="auto">
          <a:xfrm>
            <a:off x="423863" y="1762125"/>
            <a:ext cx="8372475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 algn="l">
              <a:defRPr>
                <a:solidFill>
                  <a:schemeClr val="tx1"/>
                </a:solidFill>
                <a:latin typeface="Arial" charset="0"/>
              </a:defRPr>
            </a:lvl1pPr>
            <a:lvl2pPr marL="542925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75000"/>
              </a:spcAft>
              <a:buClr>
                <a:srgbClr val="003366"/>
              </a:buClr>
            </a:pPr>
            <a:r>
              <a:rPr lang="en-US" sz="2600">
                <a:solidFill>
                  <a:srgbClr val="003366"/>
                </a:solidFill>
              </a:rPr>
              <a:t>Conclusions:</a:t>
            </a:r>
          </a:p>
          <a:p>
            <a:pPr>
              <a:lnSpc>
                <a:spcPct val="105000"/>
              </a:lnSpc>
              <a:spcAft>
                <a:spcPct val="75000"/>
              </a:spcAft>
              <a:buClr>
                <a:srgbClr val="003366"/>
              </a:buClr>
              <a:buFontTx/>
              <a:buChar char="•"/>
            </a:pPr>
            <a:r>
              <a:rPr lang="en-US"/>
              <a:t>Prenatal screening for open neural tube defects and Down syndrome is, by now, a stable, well characterized program, with clear performance expectations.</a:t>
            </a:r>
          </a:p>
          <a:p>
            <a:pPr>
              <a:lnSpc>
                <a:spcPct val="105000"/>
              </a:lnSpc>
              <a:spcAft>
                <a:spcPct val="75000"/>
              </a:spcAft>
              <a:buClr>
                <a:srgbClr val="003366"/>
              </a:buClr>
              <a:buFontTx/>
              <a:buChar char="•"/>
            </a:pPr>
            <a:r>
              <a:rPr lang="en-US"/>
              <a:t>Judgments regarding changes in method, intended to improve such screening, must be carefully evaluated by professionals using all of the evidence at hand.</a:t>
            </a:r>
          </a:p>
          <a:p>
            <a:pPr>
              <a:lnSpc>
                <a:spcPct val="105000"/>
              </a:lnSpc>
              <a:spcAft>
                <a:spcPct val="75000"/>
              </a:spcAft>
              <a:buClr>
                <a:srgbClr val="003366"/>
              </a:buClr>
              <a:buFontTx/>
              <a:buChar char="•"/>
            </a:pPr>
            <a:r>
              <a:rPr lang="en-US"/>
              <a:t>While there are always improvements to evaluate, the basic methods in antenatal screening are sound.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9431" name="Rectangle 7"/>
          <p:cNvSpPr>
            <a:spLocks noChangeArrowheads="1"/>
          </p:cNvSpPr>
          <p:nvPr/>
        </p:nvSpPr>
        <p:spPr bwMode="auto">
          <a:xfrm>
            <a:off x="7685088" y="5426075"/>
            <a:ext cx="1458912" cy="1431925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3366"/>
              </a:solidFill>
            </a:endParaRPr>
          </a:p>
        </p:txBody>
      </p:sp>
      <p:sp>
        <p:nvSpPr>
          <p:cNvPr id="359438" name="Rectangle 14"/>
          <p:cNvSpPr>
            <a:spLocks noChangeArrowheads="1"/>
          </p:cNvSpPr>
          <p:nvPr/>
        </p:nvSpPr>
        <p:spPr bwMode="auto">
          <a:xfrm>
            <a:off x="693738" y="3005138"/>
            <a:ext cx="8180387" cy="3419475"/>
          </a:xfrm>
          <a:prstGeom prst="rect">
            <a:avLst/>
          </a:prstGeom>
          <a:solidFill>
            <a:schemeClr val="bg1"/>
          </a:solidFill>
          <a:ln w="2857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9428" name="Text Box 4"/>
          <p:cNvSpPr txBox="1">
            <a:spLocks noChangeArrowheads="1"/>
          </p:cNvSpPr>
          <p:nvPr/>
        </p:nvSpPr>
        <p:spPr bwMode="auto">
          <a:xfrm>
            <a:off x="301625" y="912813"/>
            <a:ext cx="8572500" cy="539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 algn="l">
              <a:tabLst>
                <a:tab pos="465138" algn="l"/>
                <a:tab pos="914400" algn="l"/>
                <a:tab pos="1379538" algn="l"/>
                <a:tab pos="1828800" algn="l"/>
                <a:tab pos="22939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tabLst>
                <a:tab pos="465138" algn="l"/>
                <a:tab pos="914400" algn="l"/>
                <a:tab pos="1379538" algn="l"/>
                <a:tab pos="1828800" algn="l"/>
                <a:tab pos="22939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tabLst>
                <a:tab pos="465138" algn="l"/>
                <a:tab pos="914400" algn="l"/>
                <a:tab pos="1379538" algn="l"/>
                <a:tab pos="1828800" algn="l"/>
                <a:tab pos="22939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tabLst>
                <a:tab pos="465138" algn="l"/>
                <a:tab pos="914400" algn="l"/>
                <a:tab pos="1379538" algn="l"/>
                <a:tab pos="1828800" algn="l"/>
                <a:tab pos="22939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tabLst>
                <a:tab pos="465138" algn="l"/>
                <a:tab pos="914400" algn="l"/>
                <a:tab pos="1379538" algn="l"/>
                <a:tab pos="1828800" algn="l"/>
                <a:tab pos="22939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5138" algn="l"/>
                <a:tab pos="914400" algn="l"/>
                <a:tab pos="1379538" algn="l"/>
                <a:tab pos="1828800" algn="l"/>
                <a:tab pos="22939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5138" algn="l"/>
                <a:tab pos="914400" algn="l"/>
                <a:tab pos="1379538" algn="l"/>
                <a:tab pos="1828800" algn="l"/>
                <a:tab pos="22939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5138" algn="l"/>
                <a:tab pos="914400" algn="l"/>
                <a:tab pos="1379538" algn="l"/>
                <a:tab pos="1828800" algn="l"/>
                <a:tab pos="22939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5138" algn="l"/>
                <a:tab pos="914400" algn="l"/>
                <a:tab pos="1379538" algn="l"/>
                <a:tab pos="1828800" algn="l"/>
                <a:tab pos="22939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40000"/>
              </a:spcAft>
              <a:buFontTx/>
              <a:buChar char="•"/>
            </a:pPr>
            <a:r>
              <a:rPr lang="en-US"/>
              <a:t>The disorder is already present. </a:t>
            </a:r>
          </a:p>
          <a:p>
            <a:pPr>
              <a:spcAft>
                <a:spcPct val="40000"/>
              </a:spcAft>
              <a:buFontTx/>
              <a:buChar char="•"/>
            </a:pPr>
            <a:r>
              <a:rPr lang="en-US"/>
              <a:t>Therefore, prevention involves the offer of pregnancy termination. </a:t>
            </a:r>
          </a:p>
          <a:p>
            <a:pPr>
              <a:spcAft>
                <a:spcPct val="40000"/>
              </a:spcAft>
              <a:buFontTx/>
              <a:buChar char="•"/>
            </a:pPr>
            <a:r>
              <a:rPr lang="en-US"/>
              <a:t>The programmatic sequence is:</a:t>
            </a:r>
          </a:p>
          <a:p>
            <a:endParaRPr lang="en-US"/>
          </a:p>
          <a:p>
            <a:r>
              <a:rPr lang="en-US">
                <a:solidFill>
                  <a:srgbClr val="003366"/>
                </a:solidFill>
              </a:rPr>
              <a:t>		All pregnant women are candidates for screening</a:t>
            </a:r>
          </a:p>
          <a:p>
            <a:endParaRPr lang="en-US" sz="1400">
              <a:solidFill>
                <a:srgbClr val="003366"/>
              </a:solidFill>
            </a:endParaRPr>
          </a:p>
          <a:p>
            <a:r>
              <a:rPr lang="en-US">
                <a:solidFill>
                  <a:srgbClr val="003366"/>
                </a:solidFill>
              </a:rPr>
              <a:t>			A simple, non-invasive test is applied at the right time</a:t>
            </a:r>
          </a:p>
          <a:p>
            <a:endParaRPr lang="en-US" sz="1400">
              <a:solidFill>
                <a:srgbClr val="003366"/>
              </a:solidFill>
            </a:endParaRPr>
          </a:p>
          <a:p>
            <a:r>
              <a:rPr lang="en-US">
                <a:solidFill>
                  <a:srgbClr val="003366"/>
                </a:solidFill>
              </a:rPr>
              <a:t>				The test identifies a high risk group</a:t>
            </a:r>
          </a:p>
          <a:p>
            <a:endParaRPr lang="en-US" sz="1400">
              <a:solidFill>
                <a:srgbClr val="003366"/>
              </a:solidFill>
            </a:endParaRPr>
          </a:p>
          <a:p>
            <a:r>
              <a:rPr lang="en-US">
                <a:solidFill>
                  <a:srgbClr val="003366"/>
                </a:solidFill>
              </a:rPr>
              <a:t>					The high risk group is offered diagnostic testing</a:t>
            </a:r>
          </a:p>
          <a:p>
            <a:endParaRPr lang="en-US" sz="1400">
              <a:solidFill>
                <a:srgbClr val="003366"/>
              </a:solidFill>
            </a:endParaRPr>
          </a:p>
          <a:p>
            <a:r>
              <a:rPr lang="en-US">
                <a:solidFill>
                  <a:srgbClr val="003366"/>
                </a:solidFill>
              </a:rPr>
              <a:t>						Those confirmed to be affected are offered 						the option of pregnancy termination.</a:t>
            </a:r>
          </a:p>
        </p:txBody>
      </p:sp>
      <p:sp>
        <p:nvSpPr>
          <p:cNvPr id="359430" name="Text Box 6"/>
          <p:cNvSpPr txBox="1">
            <a:spLocks noChangeArrowheads="1"/>
          </p:cNvSpPr>
          <p:nvPr/>
        </p:nvSpPr>
        <p:spPr bwMode="auto">
          <a:xfrm>
            <a:off x="976313" y="166688"/>
            <a:ext cx="7091362" cy="558800"/>
          </a:xfrm>
          <a:prstGeom prst="rect">
            <a:avLst/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sz="2600">
                <a:solidFill>
                  <a:srgbClr val="003366"/>
                </a:solidFill>
              </a:rPr>
              <a:t>Prenatal screening for serious fetal disorders</a:t>
            </a:r>
          </a:p>
        </p:txBody>
      </p:sp>
      <p:sp>
        <p:nvSpPr>
          <p:cNvPr id="359433" name="AutoShape 9"/>
          <p:cNvSpPr>
            <a:spLocks noChangeArrowheads="1"/>
          </p:cNvSpPr>
          <p:nvPr/>
        </p:nvSpPr>
        <p:spPr bwMode="auto">
          <a:xfrm flipV="1">
            <a:off x="923925" y="3543300"/>
            <a:ext cx="306388" cy="4222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9435" name="AutoShape 11"/>
          <p:cNvSpPr>
            <a:spLocks noChangeArrowheads="1"/>
          </p:cNvSpPr>
          <p:nvPr/>
        </p:nvSpPr>
        <p:spPr bwMode="auto">
          <a:xfrm flipV="1">
            <a:off x="1346200" y="4197350"/>
            <a:ext cx="306388" cy="4222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9436" name="AutoShape 12"/>
          <p:cNvSpPr>
            <a:spLocks noChangeArrowheads="1"/>
          </p:cNvSpPr>
          <p:nvPr/>
        </p:nvSpPr>
        <p:spPr bwMode="auto">
          <a:xfrm flipV="1">
            <a:off x="1806575" y="4733925"/>
            <a:ext cx="306388" cy="4222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9437" name="AutoShape 13"/>
          <p:cNvSpPr>
            <a:spLocks noChangeArrowheads="1"/>
          </p:cNvSpPr>
          <p:nvPr/>
        </p:nvSpPr>
        <p:spPr bwMode="auto">
          <a:xfrm flipV="1">
            <a:off x="2306638" y="5348288"/>
            <a:ext cx="306387" cy="4222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9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9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5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59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59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594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59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594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5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94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38" grpId="0" animBg="1"/>
      <p:bldP spid="359433" grpId="0" animBg="1"/>
      <p:bldP spid="359435" grpId="0" animBg="1"/>
      <p:bldP spid="359436" grpId="0" animBg="1"/>
      <p:bldP spid="3594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8" name="Text Box 4"/>
          <p:cNvSpPr txBox="1">
            <a:spLocks noChangeArrowheads="1"/>
          </p:cNvSpPr>
          <p:nvPr/>
        </p:nvSpPr>
        <p:spPr bwMode="auto">
          <a:xfrm>
            <a:off x="793750" y="214313"/>
            <a:ext cx="7562850" cy="895350"/>
          </a:xfrm>
          <a:prstGeom prst="rect">
            <a:avLst/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600">
                <a:solidFill>
                  <a:srgbClr val="003366"/>
                </a:solidFill>
              </a:rPr>
              <a:t>Fetal Neural Tube Defects and Down’s Syndrome:</a:t>
            </a:r>
          </a:p>
          <a:p>
            <a:r>
              <a:rPr lang="en-US" sz="2600">
                <a:solidFill>
                  <a:srgbClr val="003366"/>
                </a:solidFill>
              </a:rPr>
              <a:t>Are the Disorders Worth Screening For?</a:t>
            </a:r>
          </a:p>
        </p:txBody>
      </p:sp>
      <p:sp>
        <p:nvSpPr>
          <p:cNvPr id="364549" name="Text Box 5"/>
          <p:cNvSpPr txBox="1">
            <a:spLocks noChangeArrowheads="1"/>
          </p:cNvSpPr>
          <p:nvPr/>
        </p:nvSpPr>
        <p:spPr bwMode="auto">
          <a:xfrm>
            <a:off x="231775" y="1508125"/>
            <a:ext cx="8834438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32083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tabLst>
                <a:tab pos="32083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tabLst>
                <a:tab pos="32083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tabLst>
                <a:tab pos="32083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tabLst>
                <a:tab pos="32083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2083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2083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2083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2083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spcAft>
                <a:spcPct val="40000"/>
              </a:spcAft>
            </a:pPr>
            <a:r>
              <a:rPr lang="en-US" i="1"/>
              <a:t>The disorders</a:t>
            </a:r>
            <a:r>
              <a:rPr lang="en-US"/>
              <a:t>	- common and well-defined</a:t>
            </a:r>
          </a:p>
          <a:p>
            <a:pPr>
              <a:lnSpc>
                <a:spcPct val="85000"/>
              </a:lnSpc>
            </a:pPr>
            <a:r>
              <a:rPr lang="en-US"/>
              <a:t>	- substantial morbidity and mortality, 		  with life long management issues</a:t>
            </a:r>
          </a:p>
          <a:p>
            <a:pPr>
              <a:lnSpc>
                <a:spcPct val="85000"/>
              </a:lnSpc>
            </a:pPr>
            <a:endParaRPr lang="en-US" sz="3600"/>
          </a:p>
          <a:p>
            <a:pPr>
              <a:lnSpc>
                <a:spcPct val="85000"/>
              </a:lnSpc>
            </a:pPr>
            <a:r>
              <a:rPr lang="en-US" i="1"/>
              <a:t>The remedy</a:t>
            </a:r>
            <a:r>
              <a:rPr lang="en-US"/>
              <a:t> 	- acceptability of pregnancy termination</a:t>
            </a:r>
          </a:p>
          <a:p>
            <a:pPr>
              <a:lnSpc>
                <a:spcPct val="85000"/>
              </a:lnSpc>
            </a:pPr>
            <a:endParaRPr lang="en-US" sz="3600"/>
          </a:p>
          <a:p>
            <a:pPr>
              <a:lnSpc>
                <a:spcPct val="85000"/>
              </a:lnSpc>
              <a:spcAft>
                <a:spcPct val="40000"/>
              </a:spcAft>
            </a:pPr>
            <a:r>
              <a:rPr lang="en-US" i="1"/>
              <a:t>The screening test</a:t>
            </a:r>
            <a:r>
              <a:rPr lang="en-US"/>
              <a:t>	- simple, safe</a:t>
            </a:r>
          </a:p>
          <a:p>
            <a:pPr>
              <a:lnSpc>
                <a:spcPct val="85000"/>
              </a:lnSpc>
              <a:spcAft>
                <a:spcPct val="40000"/>
              </a:spcAft>
            </a:pPr>
            <a:r>
              <a:rPr lang="en-US"/>
              <a:t>	- performance well understood</a:t>
            </a:r>
          </a:p>
          <a:p>
            <a:pPr>
              <a:lnSpc>
                <a:spcPct val="85000"/>
              </a:lnSpc>
            </a:pPr>
            <a:r>
              <a:rPr lang="en-US"/>
              <a:t>	- test is inexpensive</a:t>
            </a:r>
          </a:p>
          <a:p>
            <a:pPr>
              <a:lnSpc>
                <a:spcPct val="85000"/>
              </a:lnSpc>
            </a:pPr>
            <a:r>
              <a:rPr lang="en-US" sz="3600"/>
              <a:t>	</a:t>
            </a:r>
          </a:p>
          <a:p>
            <a:pPr>
              <a:lnSpc>
                <a:spcPct val="85000"/>
              </a:lnSpc>
              <a:spcAft>
                <a:spcPct val="40000"/>
              </a:spcAft>
            </a:pPr>
            <a:r>
              <a:rPr lang="en-US" i="1"/>
              <a:t>Current issues</a:t>
            </a:r>
            <a:r>
              <a:rPr lang="en-US"/>
              <a:t>	- accessibility of the test?</a:t>
            </a:r>
          </a:p>
          <a:p>
            <a:pPr>
              <a:lnSpc>
                <a:spcPct val="85000"/>
              </a:lnSpc>
            </a:pPr>
            <a:r>
              <a:rPr lang="en-US"/>
              <a:t>	- equity in offering the test?</a:t>
            </a:r>
          </a:p>
          <a:p>
            <a:pPr>
              <a:lnSpc>
                <a:spcPct val="85000"/>
              </a:lnSpc>
            </a:pPr>
            <a:endParaRPr lang="en-US"/>
          </a:p>
        </p:txBody>
      </p:sp>
      <p:sp useBgFill="1">
        <p:nvSpPr>
          <p:cNvPr id="364550" name="Rectangle 6"/>
          <p:cNvSpPr>
            <a:spLocks noChangeArrowheads="1"/>
          </p:cNvSpPr>
          <p:nvPr/>
        </p:nvSpPr>
        <p:spPr bwMode="auto">
          <a:xfrm>
            <a:off x="7685088" y="5426075"/>
            <a:ext cx="1458912" cy="1431925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4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4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4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645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45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645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645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645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1476" name="Rectangle 4"/>
          <p:cNvSpPr>
            <a:spLocks noChangeArrowheads="1"/>
          </p:cNvSpPr>
          <p:nvPr/>
        </p:nvSpPr>
        <p:spPr bwMode="auto">
          <a:xfrm>
            <a:off x="7685088" y="5426075"/>
            <a:ext cx="1458912" cy="1431925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3366"/>
              </a:solidFill>
            </a:endParaRPr>
          </a:p>
        </p:txBody>
      </p:sp>
      <p:sp>
        <p:nvSpPr>
          <p:cNvPr id="361477" name="Text Box 5"/>
          <p:cNvSpPr txBox="1">
            <a:spLocks noChangeArrowheads="1"/>
          </p:cNvSpPr>
          <p:nvPr/>
        </p:nvSpPr>
        <p:spPr bwMode="auto">
          <a:xfrm>
            <a:off x="117475" y="203200"/>
            <a:ext cx="8872538" cy="498475"/>
          </a:xfrm>
          <a:prstGeom prst="rect">
            <a:avLst/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600">
                <a:solidFill>
                  <a:srgbClr val="003366"/>
                </a:solidFill>
              </a:rPr>
              <a:t>How good is prenatal screening and has it been effective?</a:t>
            </a:r>
          </a:p>
        </p:txBody>
      </p:sp>
      <p:grpSp>
        <p:nvGrpSpPr>
          <p:cNvPr id="361480" name="Group 8"/>
          <p:cNvGrpSpPr>
            <a:grpSpLocks/>
          </p:cNvGrpSpPr>
          <p:nvPr/>
        </p:nvGrpSpPr>
        <p:grpSpPr bwMode="auto">
          <a:xfrm>
            <a:off x="1884363" y="1738313"/>
            <a:ext cx="4608512" cy="4070350"/>
            <a:chOff x="1598" y="999"/>
            <a:chExt cx="2903" cy="2564"/>
          </a:xfrm>
        </p:grpSpPr>
        <p:sp>
          <p:nvSpPr>
            <p:cNvPr id="361481" name="Rectangle 9"/>
            <p:cNvSpPr>
              <a:spLocks noChangeArrowheads="1"/>
            </p:cNvSpPr>
            <p:nvPr/>
          </p:nvSpPr>
          <p:spPr bwMode="auto">
            <a:xfrm>
              <a:off x="1598" y="999"/>
              <a:ext cx="2903" cy="25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1482" name="Line 10"/>
            <p:cNvSpPr>
              <a:spLocks noChangeShapeType="1"/>
            </p:cNvSpPr>
            <p:nvPr/>
          </p:nvSpPr>
          <p:spPr bwMode="auto">
            <a:xfrm>
              <a:off x="1598" y="3563"/>
              <a:ext cx="29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1483" name="Line 11"/>
            <p:cNvSpPr>
              <a:spLocks noChangeShapeType="1"/>
            </p:cNvSpPr>
            <p:nvPr/>
          </p:nvSpPr>
          <p:spPr bwMode="auto">
            <a:xfrm flipV="1">
              <a:off x="1598" y="999"/>
              <a:ext cx="0" cy="25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61484" name="Line 12"/>
          <p:cNvSpPr>
            <a:spLocks noChangeShapeType="1"/>
          </p:cNvSpPr>
          <p:nvPr/>
        </p:nvSpPr>
        <p:spPr bwMode="auto">
          <a:xfrm>
            <a:off x="4189413" y="5541963"/>
            <a:ext cx="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1485" name="Line 13"/>
          <p:cNvSpPr>
            <a:spLocks noChangeShapeType="1"/>
          </p:cNvSpPr>
          <p:nvPr/>
        </p:nvSpPr>
        <p:spPr bwMode="auto">
          <a:xfrm>
            <a:off x="6492875" y="5543550"/>
            <a:ext cx="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1486" name="Line 14"/>
          <p:cNvSpPr>
            <a:spLocks noChangeShapeType="1"/>
          </p:cNvSpPr>
          <p:nvPr/>
        </p:nvSpPr>
        <p:spPr bwMode="auto">
          <a:xfrm rot="-5400000">
            <a:off x="2017713" y="3659188"/>
            <a:ext cx="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1487" name="Line 15"/>
          <p:cNvSpPr>
            <a:spLocks noChangeShapeType="1"/>
          </p:cNvSpPr>
          <p:nvPr/>
        </p:nvSpPr>
        <p:spPr bwMode="auto">
          <a:xfrm rot="-5400000">
            <a:off x="2017713" y="1604963"/>
            <a:ext cx="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1488" name="Text Box 16"/>
          <p:cNvSpPr txBox="1">
            <a:spLocks noChangeArrowheads="1"/>
          </p:cNvSpPr>
          <p:nvPr/>
        </p:nvSpPr>
        <p:spPr bwMode="auto">
          <a:xfrm>
            <a:off x="1620838" y="5737225"/>
            <a:ext cx="5241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0                         50                       100</a:t>
            </a:r>
          </a:p>
        </p:txBody>
      </p:sp>
      <p:sp>
        <p:nvSpPr>
          <p:cNvPr id="361489" name="Text Box 17"/>
          <p:cNvSpPr txBox="1">
            <a:spLocks noChangeArrowheads="1"/>
          </p:cNvSpPr>
          <p:nvPr/>
        </p:nvSpPr>
        <p:spPr bwMode="auto">
          <a:xfrm>
            <a:off x="1347788" y="354806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/>
              <a:t>50</a:t>
            </a:r>
          </a:p>
        </p:txBody>
      </p:sp>
      <p:sp>
        <p:nvSpPr>
          <p:cNvPr id="361490" name="Text Box 18"/>
          <p:cNvSpPr txBox="1">
            <a:spLocks noChangeArrowheads="1"/>
          </p:cNvSpPr>
          <p:nvPr/>
        </p:nvSpPr>
        <p:spPr bwMode="auto">
          <a:xfrm>
            <a:off x="1177925" y="1508125"/>
            <a:ext cx="693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/>
              <a:t>100</a:t>
            </a:r>
          </a:p>
        </p:txBody>
      </p:sp>
      <p:sp>
        <p:nvSpPr>
          <p:cNvPr id="361491" name="Text Box 19"/>
          <p:cNvSpPr txBox="1">
            <a:spLocks noChangeArrowheads="1"/>
          </p:cNvSpPr>
          <p:nvPr/>
        </p:nvSpPr>
        <p:spPr bwMode="auto">
          <a:xfrm>
            <a:off x="2511425" y="6159500"/>
            <a:ext cx="3370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False Positive Rate (%)</a:t>
            </a:r>
          </a:p>
        </p:txBody>
      </p:sp>
      <p:sp>
        <p:nvSpPr>
          <p:cNvPr id="361492" name="Text Box 20"/>
          <p:cNvSpPr txBox="1">
            <a:spLocks noChangeArrowheads="1"/>
          </p:cNvSpPr>
          <p:nvPr/>
        </p:nvSpPr>
        <p:spPr bwMode="auto">
          <a:xfrm rot="-5400000">
            <a:off x="-265907" y="3421857"/>
            <a:ext cx="2760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Detection Rate (%)</a:t>
            </a:r>
          </a:p>
        </p:txBody>
      </p:sp>
      <p:sp>
        <p:nvSpPr>
          <p:cNvPr id="361493" name="Line 21"/>
          <p:cNvSpPr>
            <a:spLocks noChangeShapeType="1"/>
          </p:cNvSpPr>
          <p:nvPr/>
        </p:nvSpPr>
        <p:spPr bwMode="auto">
          <a:xfrm flipV="1">
            <a:off x="1884363" y="1738313"/>
            <a:ext cx="4608512" cy="407035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1494" name="Text Box 22"/>
          <p:cNvSpPr txBox="1">
            <a:spLocks noChangeArrowheads="1"/>
          </p:cNvSpPr>
          <p:nvPr/>
        </p:nvSpPr>
        <p:spPr bwMode="auto">
          <a:xfrm>
            <a:off x="3792538" y="3946525"/>
            <a:ext cx="34671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b="1" i="1"/>
              <a:t>worthless screening test</a:t>
            </a:r>
          </a:p>
        </p:txBody>
      </p:sp>
      <p:sp>
        <p:nvSpPr>
          <p:cNvPr id="361495" name="Oval 23"/>
          <p:cNvSpPr>
            <a:spLocks noChangeArrowheads="1"/>
          </p:cNvSpPr>
          <p:nvPr/>
        </p:nvSpPr>
        <p:spPr bwMode="auto">
          <a:xfrm>
            <a:off x="1838325" y="1662113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1496" name="Text Box 24"/>
          <p:cNvSpPr txBox="1">
            <a:spLocks noChangeArrowheads="1"/>
          </p:cNvSpPr>
          <p:nvPr/>
        </p:nvSpPr>
        <p:spPr bwMode="auto">
          <a:xfrm>
            <a:off x="1922463" y="1744663"/>
            <a:ext cx="111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b="1" i="1"/>
              <a:t>perfect</a:t>
            </a:r>
          </a:p>
          <a:p>
            <a:r>
              <a:rPr lang="en-US" sz="2200" b="1" i="1"/>
              <a:t>test</a:t>
            </a:r>
          </a:p>
        </p:txBody>
      </p:sp>
      <p:sp>
        <p:nvSpPr>
          <p:cNvPr id="361497" name="Text Box 25"/>
          <p:cNvSpPr txBox="1">
            <a:spLocks noChangeArrowheads="1"/>
          </p:cNvSpPr>
          <p:nvPr/>
        </p:nvSpPr>
        <p:spPr bwMode="auto">
          <a:xfrm>
            <a:off x="5226050" y="1778000"/>
            <a:ext cx="3840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200" b="1"/>
              <a:t>invasive test offered to all women (e.g., amnio, CVS)</a:t>
            </a:r>
          </a:p>
        </p:txBody>
      </p:sp>
      <p:sp>
        <p:nvSpPr>
          <p:cNvPr id="361498" name="Oval 26"/>
          <p:cNvSpPr>
            <a:spLocks noChangeArrowheads="1"/>
          </p:cNvSpPr>
          <p:nvPr/>
        </p:nvSpPr>
        <p:spPr bwMode="auto">
          <a:xfrm>
            <a:off x="6392863" y="1700213"/>
            <a:ext cx="152400" cy="15240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1499" name="Text Box 27"/>
          <p:cNvSpPr txBox="1">
            <a:spLocks noChangeArrowheads="1"/>
          </p:cNvSpPr>
          <p:nvPr/>
        </p:nvSpPr>
        <p:spPr bwMode="auto">
          <a:xfrm>
            <a:off x="1346200" y="855663"/>
            <a:ext cx="58975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600"/>
              <a:t>Test Quality as Shown by ROC Curves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95" grpId="0" animBg="1"/>
      <p:bldP spid="361496" grpId="0"/>
      <p:bldP spid="361497" grpId="0"/>
      <p:bldP spid="3614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7" name="Text Box 5"/>
          <p:cNvSpPr txBox="1">
            <a:spLocks noChangeArrowheads="1"/>
          </p:cNvSpPr>
          <p:nvPr/>
        </p:nvSpPr>
        <p:spPr bwMode="auto">
          <a:xfrm>
            <a:off x="233363" y="203200"/>
            <a:ext cx="8640762" cy="895350"/>
          </a:xfrm>
          <a:prstGeom prst="rect">
            <a:avLst/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600">
                <a:solidFill>
                  <a:srgbClr val="003366"/>
                </a:solidFill>
              </a:rPr>
              <a:t>How good is prenatal screening for neural tube defects and has it been effective?</a:t>
            </a:r>
          </a:p>
        </p:txBody>
      </p:sp>
      <p:sp useBgFill="1">
        <p:nvSpPr>
          <p:cNvPr id="376836" name="Rectangle 4"/>
          <p:cNvSpPr>
            <a:spLocks noChangeArrowheads="1"/>
          </p:cNvSpPr>
          <p:nvPr/>
        </p:nvSpPr>
        <p:spPr bwMode="auto">
          <a:xfrm>
            <a:off x="7777163" y="5426075"/>
            <a:ext cx="1366837" cy="1431925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3366"/>
              </a:solidFill>
            </a:endParaRPr>
          </a:p>
        </p:txBody>
      </p:sp>
      <p:pic>
        <p:nvPicPr>
          <p:cNvPr id="376840" name="Picture 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863" y="1257300"/>
            <a:ext cx="7815262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6841" name="Line 9"/>
          <p:cNvSpPr>
            <a:spLocks noChangeShapeType="1"/>
          </p:cNvSpPr>
          <p:nvPr/>
        </p:nvSpPr>
        <p:spPr bwMode="auto">
          <a:xfrm>
            <a:off x="2924175" y="2871788"/>
            <a:ext cx="0" cy="27733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 useBgFill="1">
        <p:nvSpPr>
          <p:cNvPr id="376842" name="Rectangle 10"/>
          <p:cNvSpPr>
            <a:spLocks noChangeArrowheads="1"/>
          </p:cNvSpPr>
          <p:nvPr/>
        </p:nvSpPr>
        <p:spPr bwMode="auto">
          <a:xfrm>
            <a:off x="114300" y="6538913"/>
            <a:ext cx="8316913" cy="269875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 useBgFill="1">
        <p:nvSpPr>
          <p:cNvPr id="376843" name="Rectangle 11"/>
          <p:cNvSpPr>
            <a:spLocks noChangeArrowheads="1"/>
          </p:cNvSpPr>
          <p:nvPr/>
        </p:nvSpPr>
        <p:spPr bwMode="auto">
          <a:xfrm>
            <a:off x="225425" y="1257300"/>
            <a:ext cx="1403350" cy="5551488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 useBgFill="1">
        <p:nvSpPr>
          <p:cNvPr id="376844" name="Rectangle 12"/>
          <p:cNvSpPr>
            <a:spLocks noChangeArrowheads="1"/>
          </p:cNvSpPr>
          <p:nvPr/>
        </p:nvSpPr>
        <p:spPr bwMode="auto">
          <a:xfrm>
            <a:off x="6932613" y="1277938"/>
            <a:ext cx="1403350" cy="5551487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6846" name="Rectangle 14"/>
          <p:cNvSpPr>
            <a:spLocks noChangeArrowheads="1"/>
          </p:cNvSpPr>
          <p:nvPr/>
        </p:nvSpPr>
        <p:spPr bwMode="auto">
          <a:xfrm>
            <a:off x="1614488" y="1316038"/>
            <a:ext cx="5318125" cy="5262562"/>
          </a:xfrm>
          <a:prstGeom prst="rect">
            <a:avLst/>
          </a:prstGeom>
          <a:noFill/>
          <a:ln w="19050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76853" name="Group 21"/>
          <p:cNvGrpSpPr>
            <a:grpSpLocks/>
          </p:cNvGrpSpPr>
          <p:nvPr/>
        </p:nvGrpSpPr>
        <p:grpSpPr bwMode="auto">
          <a:xfrm>
            <a:off x="2728913" y="2354263"/>
            <a:ext cx="244475" cy="3290887"/>
            <a:chOff x="1710" y="1483"/>
            <a:chExt cx="154" cy="2073"/>
          </a:xfrm>
        </p:grpSpPr>
        <p:sp>
          <p:nvSpPr>
            <p:cNvPr id="376848" name="Line 16"/>
            <p:cNvSpPr>
              <a:spLocks noChangeShapeType="1"/>
            </p:cNvSpPr>
            <p:nvPr/>
          </p:nvSpPr>
          <p:spPr bwMode="auto">
            <a:xfrm flipV="1">
              <a:off x="1864" y="1483"/>
              <a:ext cx="0" cy="20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6850" name="Line 18"/>
            <p:cNvSpPr>
              <a:spLocks noChangeShapeType="1"/>
            </p:cNvSpPr>
            <p:nvPr/>
          </p:nvSpPr>
          <p:spPr bwMode="auto">
            <a:xfrm>
              <a:off x="1710" y="1483"/>
              <a:ext cx="1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76852" name="Group 20"/>
          <p:cNvGrpSpPr>
            <a:grpSpLocks/>
          </p:cNvGrpSpPr>
          <p:nvPr/>
        </p:nvGrpSpPr>
        <p:grpSpPr bwMode="auto">
          <a:xfrm>
            <a:off x="2690813" y="2046288"/>
            <a:ext cx="436562" cy="3648075"/>
            <a:chOff x="1710" y="1265"/>
            <a:chExt cx="275" cy="2298"/>
          </a:xfrm>
        </p:grpSpPr>
        <p:sp>
          <p:nvSpPr>
            <p:cNvPr id="376849" name="Line 17"/>
            <p:cNvSpPr>
              <a:spLocks noChangeShapeType="1"/>
            </p:cNvSpPr>
            <p:nvPr/>
          </p:nvSpPr>
          <p:spPr bwMode="auto">
            <a:xfrm flipV="1">
              <a:off x="1985" y="1265"/>
              <a:ext cx="0" cy="2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6851" name="Line 19"/>
            <p:cNvSpPr>
              <a:spLocks noChangeShapeType="1"/>
            </p:cNvSpPr>
            <p:nvPr/>
          </p:nvSpPr>
          <p:spPr bwMode="auto">
            <a:xfrm>
              <a:off x="1710" y="1289"/>
              <a:ext cx="2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aphicFrame>
        <p:nvGraphicFramePr>
          <p:cNvPr id="376887" name="Group 55"/>
          <p:cNvGraphicFramePr>
            <a:graphicFrameLocks noGrp="1"/>
          </p:cNvGraphicFramePr>
          <p:nvPr/>
        </p:nvGraphicFramePr>
        <p:xfrm>
          <a:off x="4610100" y="2392363"/>
          <a:ext cx="4148138" cy="2650744"/>
        </p:xfrm>
        <a:graphic>
          <a:graphicData uri="http://schemas.openxmlformats.org/drawingml/2006/table">
            <a:tbl>
              <a:tblPr/>
              <a:tblGrid>
                <a:gridCol w="1728788"/>
                <a:gridCol w="1209675"/>
                <a:gridCol w="1209675"/>
              </a:tblGrid>
              <a:tr h="6508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Screening for Open Spina Bifida using Maternal Serum AFP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Screening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cut-off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DR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FPR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AFP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≥2.0 MoM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92%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2%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≥2.5 MoM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85%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0.3%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2500" name="Rectangle 4"/>
          <p:cNvSpPr>
            <a:spLocks noChangeArrowheads="1"/>
          </p:cNvSpPr>
          <p:nvPr/>
        </p:nvSpPr>
        <p:spPr bwMode="auto">
          <a:xfrm>
            <a:off x="7685088" y="5426075"/>
            <a:ext cx="1458912" cy="1431925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3366"/>
              </a:solidFill>
            </a:endParaRPr>
          </a:p>
        </p:txBody>
      </p:sp>
      <p:graphicFrame>
        <p:nvGraphicFramePr>
          <p:cNvPr id="362501" name="Object 5"/>
          <p:cNvGraphicFramePr>
            <a:graphicFrameLocks noChangeAspect="1"/>
          </p:cNvGraphicFramePr>
          <p:nvPr/>
        </p:nvGraphicFramePr>
        <p:xfrm>
          <a:off x="1298575" y="1866900"/>
          <a:ext cx="6499225" cy="417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06" name="Image" r:id="rId3" imgW="6373115" imgH="4095238" progId="PhotoDeluxeBusiness.Image.1">
                  <p:embed/>
                </p:oleObj>
              </mc:Choice>
              <mc:Fallback>
                <p:oleObj name="Image" r:id="rId3" imgW="6373115" imgH="4095238" progId="PhotoDeluxeBusiness.Image.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75" y="1866900"/>
                        <a:ext cx="6499225" cy="41735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33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2502" name="Text Box 6"/>
          <p:cNvSpPr txBox="1">
            <a:spLocks noChangeArrowheads="1"/>
          </p:cNvSpPr>
          <p:nvPr/>
        </p:nvSpPr>
        <p:spPr bwMode="auto">
          <a:xfrm>
            <a:off x="385763" y="1350963"/>
            <a:ext cx="83343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200" b="1"/>
              <a:t>Prevalence of NTDs at Birth in England and Wales  </a:t>
            </a:r>
            <a:r>
              <a:rPr lang="en-US" sz="2200" b="1" i="1"/>
              <a:t>1965-1997</a:t>
            </a:r>
          </a:p>
        </p:txBody>
      </p:sp>
      <p:sp>
        <p:nvSpPr>
          <p:cNvPr id="362503" name="Text Box 7"/>
          <p:cNvSpPr txBox="1">
            <a:spLocks noChangeArrowheads="1"/>
          </p:cNvSpPr>
          <p:nvPr/>
        </p:nvSpPr>
        <p:spPr bwMode="auto">
          <a:xfrm>
            <a:off x="539750" y="6107113"/>
            <a:ext cx="79105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/>
              <a:t>Adapted from: Wald NJ, Leck I. </a:t>
            </a:r>
            <a:r>
              <a:rPr lang="en-US" sz="2000" i="1"/>
              <a:t>Antenatal and Neonatal Screening</a:t>
            </a:r>
            <a:r>
              <a:rPr lang="en-US" sz="2000"/>
              <a:t>, Oxford, 2000</a:t>
            </a:r>
          </a:p>
        </p:txBody>
      </p:sp>
      <p:sp>
        <p:nvSpPr>
          <p:cNvPr id="362504" name="Text Box 8"/>
          <p:cNvSpPr txBox="1">
            <a:spLocks noChangeArrowheads="1"/>
          </p:cNvSpPr>
          <p:nvPr/>
        </p:nvSpPr>
        <p:spPr bwMode="auto">
          <a:xfrm>
            <a:off x="233363" y="279400"/>
            <a:ext cx="8640762" cy="895350"/>
          </a:xfrm>
          <a:prstGeom prst="rect">
            <a:avLst/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600">
                <a:solidFill>
                  <a:srgbClr val="003366"/>
                </a:solidFill>
              </a:rPr>
              <a:t>How good is prenatal screening for neural tube defects and has it been effective?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Text Box 2"/>
          <p:cNvSpPr txBox="1">
            <a:spLocks noChangeArrowheads="1"/>
          </p:cNvSpPr>
          <p:nvPr/>
        </p:nvSpPr>
        <p:spPr bwMode="auto">
          <a:xfrm>
            <a:off x="1738313" y="1212850"/>
            <a:ext cx="565150" cy="478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/>
              <a:t>100</a:t>
            </a:r>
          </a:p>
          <a:p>
            <a:pPr algn="l"/>
            <a:endParaRPr lang="en-US" sz="1800"/>
          </a:p>
          <a:p>
            <a:pPr algn="l"/>
            <a:r>
              <a:rPr lang="en-US" sz="1800"/>
              <a:t>  90</a:t>
            </a:r>
          </a:p>
          <a:p>
            <a:pPr algn="l"/>
            <a:endParaRPr lang="en-US" sz="1800"/>
          </a:p>
          <a:p>
            <a:pPr algn="l"/>
            <a:r>
              <a:rPr lang="en-US" sz="1800"/>
              <a:t>  80</a:t>
            </a:r>
          </a:p>
          <a:p>
            <a:pPr algn="l"/>
            <a:endParaRPr lang="en-US" sz="1800"/>
          </a:p>
          <a:p>
            <a:pPr algn="l"/>
            <a:r>
              <a:rPr lang="en-US" sz="1800"/>
              <a:t>  70</a:t>
            </a:r>
          </a:p>
          <a:p>
            <a:pPr algn="l"/>
            <a:endParaRPr lang="en-US" sz="1900"/>
          </a:p>
          <a:p>
            <a:pPr algn="l"/>
            <a:r>
              <a:rPr lang="en-US" sz="1800"/>
              <a:t>  60</a:t>
            </a:r>
          </a:p>
          <a:p>
            <a:pPr algn="l"/>
            <a:endParaRPr lang="en-US" sz="1800"/>
          </a:p>
          <a:p>
            <a:pPr algn="l"/>
            <a:r>
              <a:rPr lang="en-US" sz="1800"/>
              <a:t>  50</a:t>
            </a:r>
          </a:p>
          <a:p>
            <a:pPr algn="l"/>
            <a:endParaRPr lang="en-US" sz="1900"/>
          </a:p>
          <a:p>
            <a:pPr algn="l"/>
            <a:r>
              <a:rPr lang="en-US" sz="1800"/>
              <a:t>  40</a:t>
            </a:r>
          </a:p>
          <a:p>
            <a:pPr algn="l"/>
            <a:endParaRPr lang="en-US" sz="1800"/>
          </a:p>
          <a:p>
            <a:pPr algn="l"/>
            <a:r>
              <a:rPr lang="en-US" sz="1800"/>
              <a:t>  30</a:t>
            </a:r>
          </a:p>
          <a:p>
            <a:pPr algn="l"/>
            <a:endParaRPr lang="en-US" sz="1800"/>
          </a:p>
          <a:p>
            <a:pPr algn="l"/>
            <a:r>
              <a:rPr lang="en-US" sz="1800"/>
              <a:t>  20</a:t>
            </a:r>
          </a:p>
        </p:txBody>
      </p:sp>
      <p:sp>
        <p:nvSpPr>
          <p:cNvPr id="368643" name="Text Box 3"/>
          <p:cNvSpPr txBox="1">
            <a:spLocks noChangeArrowheads="1"/>
          </p:cNvSpPr>
          <p:nvPr/>
        </p:nvSpPr>
        <p:spPr bwMode="auto">
          <a:xfrm rot="-5400000">
            <a:off x="573882" y="3437731"/>
            <a:ext cx="211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/>
              <a:t>Detection Rate (%)</a:t>
            </a:r>
          </a:p>
        </p:txBody>
      </p:sp>
      <p:grpSp>
        <p:nvGrpSpPr>
          <p:cNvPr id="368644" name="Group 4"/>
          <p:cNvGrpSpPr>
            <a:grpSpLocks/>
          </p:cNvGrpSpPr>
          <p:nvPr/>
        </p:nvGrpSpPr>
        <p:grpSpPr bwMode="auto">
          <a:xfrm>
            <a:off x="2332038" y="5784850"/>
            <a:ext cx="4791075" cy="920750"/>
            <a:chOff x="1469" y="3456"/>
            <a:chExt cx="3018" cy="580"/>
          </a:xfrm>
        </p:grpSpPr>
        <p:sp>
          <p:nvSpPr>
            <p:cNvPr id="368645" name="Text Box 5"/>
            <p:cNvSpPr txBox="1">
              <a:spLocks noChangeArrowheads="1"/>
            </p:cNvSpPr>
            <p:nvPr/>
          </p:nvSpPr>
          <p:spPr bwMode="auto">
            <a:xfrm>
              <a:off x="1469" y="3598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GB" sz="1800"/>
            </a:p>
          </p:txBody>
        </p:sp>
        <p:sp>
          <p:nvSpPr>
            <p:cNvPr id="368646" name="Text Box 6"/>
            <p:cNvSpPr txBox="1">
              <a:spLocks noChangeArrowheads="1"/>
            </p:cNvSpPr>
            <p:nvPr/>
          </p:nvSpPr>
          <p:spPr bwMode="auto">
            <a:xfrm>
              <a:off x="1491" y="3632"/>
              <a:ext cx="29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800"/>
                <a:t>0        5       10      15       20      25            100</a:t>
              </a:r>
            </a:p>
            <a:p>
              <a:pPr algn="l"/>
              <a:r>
                <a:rPr lang="en-US" sz="1800"/>
                <a:t>        False Positive Rate (%)</a:t>
              </a:r>
            </a:p>
          </p:txBody>
        </p:sp>
        <p:grpSp>
          <p:nvGrpSpPr>
            <p:cNvPr id="368647" name="Group 7"/>
            <p:cNvGrpSpPr>
              <a:grpSpLocks/>
            </p:cNvGrpSpPr>
            <p:nvPr/>
          </p:nvGrpSpPr>
          <p:grpSpPr bwMode="auto">
            <a:xfrm>
              <a:off x="4032" y="3456"/>
              <a:ext cx="259" cy="142"/>
              <a:chOff x="4397" y="3673"/>
              <a:chExt cx="259" cy="142"/>
            </a:xfrm>
          </p:grpSpPr>
          <p:sp>
            <p:nvSpPr>
              <p:cNvPr id="368648" name="Line 8"/>
              <p:cNvSpPr>
                <a:spLocks noChangeShapeType="1"/>
              </p:cNvSpPr>
              <p:nvPr/>
            </p:nvSpPr>
            <p:spPr bwMode="auto">
              <a:xfrm>
                <a:off x="4464" y="3731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368649" name="Group 9"/>
              <p:cNvGrpSpPr>
                <a:grpSpLocks/>
              </p:cNvGrpSpPr>
              <p:nvPr/>
            </p:nvGrpSpPr>
            <p:grpSpPr bwMode="auto">
              <a:xfrm>
                <a:off x="4397" y="3673"/>
                <a:ext cx="96" cy="96"/>
                <a:chOff x="4080" y="3216"/>
                <a:chExt cx="96" cy="96"/>
              </a:xfrm>
            </p:grpSpPr>
            <p:sp>
              <p:nvSpPr>
                <p:cNvPr id="368650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4080" y="3216"/>
                  <a:ext cx="48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68651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128" y="3216"/>
                  <a:ext cx="48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368652" name="Line 12"/>
              <p:cNvSpPr>
                <a:spLocks noChangeShapeType="1"/>
              </p:cNvSpPr>
              <p:nvPr/>
            </p:nvSpPr>
            <p:spPr bwMode="auto">
              <a:xfrm>
                <a:off x="4656" y="3719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68653" name="Line 13"/>
            <p:cNvSpPr>
              <a:spLocks noChangeShapeType="1"/>
            </p:cNvSpPr>
            <p:nvPr/>
          </p:nvSpPr>
          <p:spPr bwMode="auto">
            <a:xfrm flipH="1" flipV="1">
              <a:off x="1571" y="3504"/>
              <a:ext cx="207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8654" name="Line 14"/>
            <p:cNvSpPr>
              <a:spLocks noChangeShapeType="1"/>
            </p:cNvSpPr>
            <p:nvPr/>
          </p:nvSpPr>
          <p:spPr bwMode="auto">
            <a:xfrm flipH="1">
              <a:off x="3632" y="350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8655" name="Line 15"/>
            <p:cNvSpPr>
              <a:spLocks noChangeShapeType="1"/>
            </p:cNvSpPr>
            <p:nvPr/>
          </p:nvSpPr>
          <p:spPr bwMode="auto">
            <a:xfrm flipH="1">
              <a:off x="3194" y="350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8656" name="Line 16"/>
            <p:cNvSpPr>
              <a:spLocks noChangeShapeType="1"/>
            </p:cNvSpPr>
            <p:nvPr/>
          </p:nvSpPr>
          <p:spPr bwMode="auto">
            <a:xfrm flipH="1">
              <a:off x="2799" y="350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8657" name="Line 17"/>
            <p:cNvSpPr>
              <a:spLocks noChangeShapeType="1"/>
            </p:cNvSpPr>
            <p:nvPr/>
          </p:nvSpPr>
          <p:spPr bwMode="auto">
            <a:xfrm flipH="1">
              <a:off x="2360" y="350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8658" name="Line 18"/>
            <p:cNvSpPr>
              <a:spLocks noChangeShapeType="1"/>
            </p:cNvSpPr>
            <p:nvPr/>
          </p:nvSpPr>
          <p:spPr bwMode="auto">
            <a:xfrm flipH="1">
              <a:off x="1966" y="350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8659" name="Line 19"/>
            <p:cNvSpPr>
              <a:spLocks noChangeShapeType="1"/>
            </p:cNvSpPr>
            <p:nvPr/>
          </p:nvSpPr>
          <p:spPr bwMode="auto">
            <a:xfrm flipH="1">
              <a:off x="1571" y="350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368660" name="Picture 20" descr="TRIP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5838" y="1325563"/>
            <a:ext cx="3535362" cy="453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2" name="Text Box 22"/>
          <p:cNvSpPr txBox="1">
            <a:spLocks noChangeArrowheads="1"/>
          </p:cNvSpPr>
          <p:nvPr/>
        </p:nvSpPr>
        <p:spPr bwMode="auto">
          <a:xfrm>
            <a:off x="4349750" y="1833563"/>
            <a:ext cx="806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1">
                <a:solidFill>
                  <a:srgbClr val="007400"/>
                </a:solidFill>
              </a:rPr>
              <a:t>Triple</a:t>
            </a:r>
          </a:p>
        </p:txBody>
      </p:sp>
      <p:sp>
        <p:nvSpPr>
          <p:cNvPr id="368663" name="Text Box 23"/>
          <p:cNvSpPr txBox="1">
            <a:spLocks noChangeArrowheads="1"/>
          </p:cNvSpPr>
          <p:nvPr/>
        </p:nvSpPr>
        <p:spPr bwMode="auto">
          <a:xfrm>
            <a:off x="2682875" y="150813"/>
            <a:ext cx="3759200" cy="895350"/>
          </a:xfrm>
          <a:prstGeom prst="rect">
            <a:avLst/>
          </a:prstGeom>
          <a:solidFill>
            <a:schemeClr val="bg1"/>
          </a:solidFill>
          <a:ln w="9525">
            <a:solidFill>
              <a:srgbClr val="00214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600">
                <a:solidFill>
                  <a:srgbClr val="003366"/>
                </a:solidFill>
              </a:rPr>
              <a:t>Screening Performance:</a:t>
            </a:r>
          </a:p>
          <a:p>
            <a:r>
              <a:rPr lang="en-US" sz="2600">
                <a:solidFill>
                  <a:srgbClr val="009900"/>
                </a:solidFill>
              </a:rPr>
              <a:t>2</a:t>
            </a:r>
            <a:r>
              <a:rPr lang="en-US" sz="2600" baseline="30000">
                <a:solidFill>
                  <a:srgbClr val="009900"/>
                </a:solidFill>
              </a:rPr>
              <a:t>nd</a:t>
            </a:r>
            <a:r>
              <a:rPr lang="en-US" sz="2600">
                <a:solidFill>
                  <a:srgbClr val="009900"/>
                </a:solidFill>
              </a:rPr>
              <a:t> Trimester Triple Test</a:t>
            </a:r>
          </a:p>
        </p:txBody>
      </p:sp>
      <p:sp>
        <p:nvSpPr>
          <p:cNvPr id="368664" name="Rectangle 24"/>
          <p:cNvSpPr>
            <a:spLocks noChangeArrowheads="1"/>
          </p:cNvSpPr>
          <p:nvPr/>
        </p:nvSpPr>
        <p:spPr bwMode="auto">
          <a:xfrm>
            <a:off x="5762625" y="1343025"/>
            <a:ext cx="1331913" cy="45037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 useBgFill="1">
        <p:nvSpPr>
          <p:cNvPr id="368667" name="Rectangle 27"/>
          <p:cNvSpPr>
            <a:spLocks noChangeArrowheads="1"/>
          </p:cNvSpPr>
          <p:nvPr/>
        </p:nvSpPr>
        <p:spPr bwMode="auto">
          <a:xfrm>
            <a:off x="7685088" y="5426075"/>
            <a:ext cx="1458912" cy="1431925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3366"/>
              </a:solidFill>
            </a:endParaRPr>
          </a:p>
        </p:txBody>
      </p:sp>
      <p:sp>
        <p:nvSpPr>
          <p:cNvPr id="368669" name="Text Box 29"/>
          <p:cNvSpPr txBox="1">
            <a:spLocks noChangeArrowheads="1"/>
          </p:cNvSpPr>
          <p:nvPr/>
        </p:nvSpPr>
        <p:spPr bwMode="auto">
          <a:xfrm>
            <a:off x="7413625" y="279400"/>
            <a:ext cx="1317625" cy="1562100"/>
          </a:xfrm>
          <a:prstGeom prst="rect">
            <a:avLst/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3366"/>
                </a:solidFill>
              </a:rPr>
              <a:t>2</a:t>
            </a:r>
            <a:r>
              <a:rPr lang="en-US" baseline="30000">
                <a:solidFill>
                  <a:srgbClr val="003366"/>
                </a:solidFill>
              </a:rPr>
              <a:t>nd</a:t>
            </a:r>
            <a:r>
              <a:rPr lang="en-US">
                <a:solidFill>
                  <a:srgbClr val="003366"/>
                </a:solidFill>
              </a:rPr>
              <a:t> trim.</a:t>
            </a:r>
          </a:p>
          <a:p>
            <a:pPr algn="l"/>
            <a:r>
              <a:rPr lang="en-US"/>
              <a:t>   AFP</a:t>
            </a:r>
          </a:p>
          <a:p>
            <a:pPr algn="l"/>
            <a:r>
              <a:rPr lang="en-US"/>
              <a:t>   uE3</a:t>
            </a:r>
          </a:p>
          <a:p>
            <a:pPr algn="l"/>
            <a:r>
              <a:rPr lang="en-US">
                <a:latin typeface="Symbol" pitchFamily="18" charset="2"/>
              </a:rPr>
              <a:t>   b</a:t>
            </a:r>
            <a:r>
              <a:rPr lang="en-US"/>
              <a:t>-hCG</a:t>
            </a:r>
          </a:p>
        </p:txBody>
      </p:sp>
      <p:sp>
        <p:nvSpPr>
          <p:cNvPr id="368673" name="Text Box 33"/>
          <p:cNvSpPr txBox="1">
            <a:spLocks noChangeArrowheads="1"/>
          </p:cNvSpPr>
          <p:nvPr/>
        </p:nvSpPr>
        <p:spPr bwMode="auto">
          <a:xfrm>
            <a:off x="5570538" y="2549525"/>
            <a:ext cx="14874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70% DR</a:t>
            </a:r>
          </a:p>
          <a:p>
            <a:pPr algn="l"/>
            <a:r>
              <a:rPr lang="en-US"/>
              <a:t>  5% FPR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Text Box 2"/>
          <p:cNvSpPr txBox="1">
            <a:spLocks noChangeArrowheads="1"/>
          </p:cNvSpPr>
          <p:nvPr/>
        </p:nvSpPr>
        <p:spPr bwMode="auto">
          <a:xfrm>
            <a:off x="1738313" y="1212850"/>
            <a:ext cx="565150" cy="478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/>
              <a:t>100</a:t>
            </a:r>
          </a:p>
          <a:p>
            <a:pPr algn="l"/>
            <a:endParaRPr lang="en-US" sz="1800"/>
          </a:p>
          <a:p>
            <a:pPr algn="l"/>
            <a:r>
              <a:rPr lang="en-US" sz="1800"/>
              <a:t>  90</a:t>
            </a:r>
          </a:p>
          <a:p>
            <a:pPr algn="l"/>
            <a:endParaRPr lang="en-US" sz="1800"/>
          </a:p>
          <a:p>
            <a:pPr algn="l"/>
            <a:r>
              <a:rPr lang="en-US" sz="1800"/>
              <a:t>  80</a:t>
            </a:r>
          </a:p>
          <a:p>
            <a:pPr algn="l"/>
            <a:endParaRPr lang="en-US" sz="1800"/>
          </a:p>
          <a:p>
            <a:pPr algn="l"/>
            <a:r>
              <a:rPr lang="en-US" sz="1800"/>
              <a:t>  70</a:t>
            </a:r>
          </a:p>
          <a:p>
            <a:pPr algn="l"/>
            <a:endParaRPr lang="en-US" sz="1900"/>
          </a:p>
          <a:p>
            <a:pPr algn="l"/>
            <a:r>
              <a:rPr lang="en-US" sz="1800"/>
              <a:t>  60</a:t>
            </a:r>
          </a:p>
          <a:p>
            <a:pPr algn="l"/>
            <a:endParaRPr lang="en-US" sz="1800"/>
          </a:p>
          <a:p>
            <a:pPr algn="l"/>
            <a:r>
              <a:rPr lang="en-US" sz="1800"/>
              <a:t>  50</a:t>
            </a:r>
          </a:p>
          <a:p>
            <a:pPr algn="l"/>
            <a:endParaRPr lang="en-US" sz="1900"/>
          </a:p>
          <a:p>
            <a:pPr algn="l"/>
            <a:r>
              <a:rPr lang="en-US" sz="1800"/>
              <a:t>  40</a:t>
            </a:r>
          </a:p>
          <a:p>
            <a:pPr algn="l"/>
            <a:endParaRPr lang="en-US" sz="1800"/>
          </a:p>
          <a:p>
            <a:pPr algn="l"/>
            <a:r>
              <a:rPr lang="en-US" sz="1800"/>
              <a:t>  30</a:t>
            </a:r>
          </a:p>
          <a:p>
            <a:pPr algn="l"/>
            <a:endParaRPr lang="en-US" sz="1800"/>
          </a:p>
          <a:p>
            <a:pPr algn="l"/>
            <a:r>
              <a:rPr lang="en-US" sz="1800"/>
              <a:t>  20</a:t>
            </a:r>
          </a:p>
        </p:txBody>
      </p:sp>
      <p:sp>
        <p:nvSpPr>
          <p:cNvPr id="369667" name="Text Box 3"/>
          <p:cNvSpPr txBox="1">
            <a:spLocks noChangeArrowheads="1"/>
          </p:cNvSpPr>
          <p:nvPr/>
        </p:nvSpPr>
        <p:spPr bwMode="auto">
          <a:xfrm rot="-5400000">
            <a:off x="573882" y="3437731"/>
            <a:ext cx="211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/>
              <a:t>Detection Rate (%)</a:t>
            </a:r>
          </a:p>
        </p:txBody>
      </p:sp>
      <p:grpSp>
        <p:nvGrpSpPr>
          <p:cNvPr id="369668" name="Group 4"/>
          <p:cNvGrpSpPr>
            <a:grpSpLocks/>
          </p:cNvGrpSpPr>
          <p:nvPr/>
        </p:nvGrpSpPr>
        <p:grpSpPr bwMode="auto">
          <a:xfrm>
            <a:off x="2332038" y="5784850"/>
            <a:ext cx="4791075" cy="920750"/>
            <a:chOff x="1469" y="3456"/>
            <a:chExt cx="3018" cy="580"/>
          </a:xfrm>
        </p:grpSpPr>
        <p:sp>
          <p:nvSpPr>
            <p:cNvPr id="369669" name="Text Box 5"/>
            <p:cNvSpPr txBox="1">
              <a:spLocks noChangeArrowheads="1"/>
            </p:cNvSpPr>
            <p:nvPr/>
          </p:nvSpPr>
          <p:spPr bwMode="auto">
            <a:xfrm>
              <a:off x="1469" y="3598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GB" sz="1800"/>
            </a:p>
          </p:txBody>
        </p:sp>
        <p:sp>
          <p:nvSpPr>
            <p:cNvPr id="369670" name="Text Box 6"/>
            <p:cNvSpPr txBox="1">
              <a:spLocks noChangeArrowheads="1"/>
            </p:cNvSpPr>
            <p:nvPr/>
          </p:nvSpPr>
          <p:spPr bwMode="auto">
            <a:xfrm>
              <a:off x="1491" y="3632"/>
              <a:ext cx="29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800"/>
                <a:t>0        5       10      15       20      25            100</a:t>
              </a:r>
            </a:p>
            <a:p>
              <a:pPr algn="l"/>
              <a:r>
                <a:rPr lang="en-US" sz="1800"/>
                <a:t>        False Positive Rate (%)</a:t>
              </a:r>
            </a:p>
          </p:txBody>
        </p:sp>
        <p:grpSp>
          <p:nvGrpSpPr>
            <p:cNvPr id="369671" name="Group 7"/>
            <p:cNvGrpSpPr>
              <a:grpSpLocks/>
            </p:cNvGrpSpPr>
            <p:nvPr/>
          </p:nvGrpSpPr>
          <p:grpSpPr bwMode="auto">
            <a:xfrm>
              <a:off x="4032" y="3456"/>
              <a:ext cx="259" cy="142"/>
              <a:chOff x="4397" y="3673"/>
              <a:chExt cx="259" cy="142"/>
            </a:xfrm>
          </p:grpSpPr>
          <p:sp>
            <p:nvSpPr>
              <p:cNvPr id="369672" name="Line 8"/>
              <p:cNvSpPr>
                <a:spLocks noChangeShapeType="1"/>
              </p:cNvSpPr>
              <p:nvPr/>
            </p:nvSpPr>
            <p:spPr bwMode="auto">
              <a:xfrm>
                <a:off x="4464" y="3731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369673" name="Group 9"/>
              <p:cNvGrpSpPr>
                <a:grpSpLocks/>
              </p:cNvGrpSpPr>
              <p:nvPr/>
            </p:nvGrpSpPr>
            <p:grpSpPr bwMode="auto">
              <a:xfrm>
                <a:off x="4397" y="3673"/>
                <a:ext cx="96" cy="96"/>
                <a:chOff x="4080" y="3216"/>
                <a:chExt cx="96" cy="96"/>
              </a:xfrm>
            </p:grpSpPr>
            <p:sp>
              <p:nvSpPr>
                <p:cNvPr id="369674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4080" y="3216"/>
                  <a:ext cx="48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69675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128" y="3216"/>
                  <a:ext cx="48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369676" name="Line 12"/>
              <p:cNvSpPr>
                <a:spLocks noChangeShapeType="1"/>
              </p:cNvSpPr>
              <p:nvPr/>
            </p:nvSpPr>
            <p:spPr bwMode="auto">
              <a:xfrm>
                <a:off x="4656" y="3719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69677" name="Line 13"/>
            <p:cNvSpPr>
              <a:spLocks noChangeShapeType="1"/>
            </p:cNvSpPr>
            <p:nvPr/>
          </p:nvSpPr>
          <p:spPr bwMode="auto">
            <a:xfrm flipH="1" flipV="1">
              <a:off x="1571" y="3504"/>
              <a:ext cx="207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9678" name="Line 14"/>
            <p:cNvSpPr>
              <a:spLocks noChangeShapeType="1"/>
            </p:cNvSpPr>
            <p:nvPr/>
          </p:nvSpPr>
          <p:spPr bwMode="auto">
            <a:xfrm flipH="1">
              <a:off x="3632" y="350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9679" name="Line 15"/>
            <p:cNvSpPr>
              <a:spLocks noChangeShapeType="1"/>
            </p:cNvSpPr>
            <p:nvPr/>
          </p:nvSpPr>
          <p:spPr bwMode="auto">
            <a:xfrm flipH="1">
              <a:off x="3194" y="350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9680" name="Line 16"/>
            <p:cNvSpPr>
              <a:spLocks noChangeShapeType="1"/>
            </p:cNvSpPr>
            <p:nvPr/>
          </p:nvSpPr>
          <p:spPr bwMode="auto">
            <a:xfrm flipH="1">
              <a:off x="2799" y="350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9681" name="Line 17"/>
            <p:cNvSpPr>
              <a:spLocks noChangeShapeType="1"/>
            </p:cNvSpPr>
            <p:nvPr/>
          </p:nvSpPr>
          <p:spPr bwMode="auto">
            <a:xfrm flipH="1">
              <a:off x="2360" y="350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9682" name="Line 18"/>
            <p:cNvSpPr>
              <a:spLocks noChangeShapeType="1"/>
            </p:cNvSpPr>
            <p:nvPr/>
          </p:nvSpPr>
          <p:spPr bwMode="auto">
            <a:xfrm flipH="1">
              <a:off x="1966" y="350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9683" name="Line 19"/>
            <p:cNvSpPr>
              <a:spLocks noChangeShapeType="1"/>
            </p:cNvSpPr>
            <p:nvPr/>
          </p:nvSpPr>
          <p:spPr bwMode="auto">
            <a:xfrm flipH="1">
              <a:off x="1571" y="350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369684" name="Picture 20" descr="QUA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6950" y="1365250"/>
            <a:ext cx="34480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686" name="Text Box 22"/>
          <p:cNvSpPr txBox="1">
            <a:spLocks noChangeArrowheads="1"/>
          </p:cNvSpPr>
          <p:nvPr/>
        </p:nvSpPr>
        <p:spPr bwMode="auto">
          <a:xfrm>
            <a:off x="4341813" y="1833563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007400"/>
                </a:solidFill>
              </a:rPr>
              <a:t>Triple</a:t>
            </a:r>
          </a:p>
        </p:txBody>
      </p:sp>
      <p:sp>
        <p:nvSpPr>
          <p:cNvPr id="369687" name="Text Box 23"/>
          <p:cNvSpPr txBox="1">
            <a:spLocks noChangeArrowheads="1"/>
          </p:cNvSpPr>
          <p:nvPr/>
        </p:nvSpPr>
        <p:spPr bwMode="auto">
          <a:xfrm>
            <a:off x="3151188" y="1585913"/>
            <a:ext cx="768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1">
                <a:solidFill>
                  <a:srgbClr val="B10578"/>
                </a:solidFill>
              </a:rPr>
              <a:t>Quad</a:t>
            </a:r>
          </a:p>
        </p:txBody>
      </p:sp>
      <p:sp>
        <p:nvSpPr>
          <p:cNvPr id="369688" name="Text Box 24"/>
          <p:cNvSpPr txBox="1">
            <a:spLocks noChangeArrowheads="1"/>
          </p:cNvSpPr>
          <p:nvPr/>
        </p:nvSpPr>
        <p:spPr bwMode="auto">
          <a:xfrm>
            <a:off x="2681288" y="150813"/>
            <a:ext cx="3759200" cy="895350"/>
          </a:xfrm>
          <a:prstGeom prst="rect">
            <a:avLst/>
          </a:prstGeom>
          <a:solidFill>
            <a:schemeClr val="bg1"/>
          </a:solidFill>
          <a:ln w="9525">
            <a:solidFill>
              <a:srgbClr val="00214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600">
                <a:solidFill>
                  <a:srgbClr val="003366"/>
                </a:solidFill>
              </a:rPr>
              <a:t>Screening Performance:</a:t>
            </a:r>
          </a:p>
          <a:p>
            <a:r>
              <a:rPr lang="en-US" sz="2600">
                <a:solidFill>
                  <a:srgbClr val="CC0066"/>
                </a:solidFill>
              </a:rPr>
              <a:t>2</a:t>
            </a:r>
            <a:r>
              <a:rPr lang="en-US" sz="2600" baseline="30000">
                <a:solidFill>
                  <a:srgbClr val="CC0066"/>
                </a:solidFill>
              </a:rPr>
              <a:t>nd</a:t>
            </a:r>
            <a:r>
              <a:rPr lang="en-US" sz="2600">
                <a:solidFill>
                  <a:srgbClr val="CC0066"/>
                </a:solidFill>
              </a:rPr>
              <a:t> Trimester Quad Test</a:t>
            </a:r>
          </a:p>
        </p:txBody>
      </p:sp>
      <p:sp>
        <p:nvSpPr>
          <p:cNvPr id="369689" name="Rectangle 25"/>
          <p:cNvSpPr>
            <a:spLocks noChangeArrowheads="1"/>
          </p:cNvSpPr>
          <p:nvPr/>
        </p:nvSpPr>
        <p:spPr bwMode="auto">
          <a:xfrm>
            <a:off x="5711825" y="1370013"/>
            <a:ext cx="1398588" cy="4464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 useBgFill="1">
        <p:nvSpPr>
          <p:cNvPr id="369692" name="Rectangle 28"/>
          <p:cNvSpPr>
            <a:spLocks noChangeArrowheads="1"/>
          </p:cNvSpPr>
          <p:nvPr/>
        </p:nvSpPr>
        <p:spPr bwMode="auto">
          <a:xfrm>
            <a:off x="7685088" y="5426075"/>
            <a:ext cx="1458912" cy="1431925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3366"/>
              </a:solidFill>
            </a:endParaRPr>
          </a:p>
        </p:txBody>
      </p:sp>
      <p:sp>
        <p:nvSpPr>
          <p:cNvPr id="369693" name="Text Box 29"/>
          <p:cNvSpPr txBox="1">
            <a:spLocks noChangeArrowheads="1"/>
          </p:cNvSpPr>
          <p:nvPr/>
        </p:nvSpPr>
        <p:spPr bwMode="auto">
          <a:xfrm>
            <a:off x="7337425" y="279400"/>
            <a:ext cx="1617663" cy="1927225"/>
          </a:xfrm>
          <a:prstGeom prst="rect">
            <a:avLst/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3366"/>
                </a:solidFill>
              </a:rPr>
              <a:t>2</a:t>
            </a:r>
            <a:r>
              <a:rPr lang="en-US" baseline="30000">
                <a:solidFill>
                  <a:srgbClr val="003366"/>
                </a:solidFill>
              </a:rPr>
              <a:t>nd</a:t>
            </a:r>
            <a:r>
              <a:rPr lang="en-US">
                <a:solidFill>
                  <a:srgbClr val="003366"/>
                </a:solidFill>
              </a:rPr>
              <a:t> trim.</a:t>
            </a:r>
          </a:p>
          <a:p>
            <a:pPr algn="l"/>
            <a:r>
              <a:rPr lang="en-US"/>
              <a:t>   AFP</a:t>
            </a:r>
          </a:p>
          <a:p>
            <a:pPr algn="l"/>
            <a:r>
              <a:rPr lang="en-US"/>
              <a:t>   uE3</a:t>
            </a:r>
          </a:p>
          <a:p>
            <a:pPr algn="l"/>
            <a:r>
              <a:rPr lang="en-US">
                <a:latin typeface="Symbol" pitchFamily="18" charset="2"/>
              </a:rPr>
              <a:t>   b</a:t>
            </a:r>
            <a:r>
              <a:rPr lang="en-US"/>
              <a:t>-hCG</a:t>
            </a:r>
          </a:p>
          <a:p>
            <a:pPr algn="l"/>
            <a:r>
              <a:rPr lang="en-US"/>
              <a:t>   inhibin A</a:t>
            </a:r>
          </a:p>
        </p:txBody>
      </p:sp>
      <p:sp>
        <p:nvSpPr>
          <p:cNvPr id="369694" name="Text Box 30"/>
          <p:cNvSpPr txBox="1">
            <a:spLocks noChangeArrowheads="1"/>
          </p:cNvSpPr>
          <p:nvPr/>
        </p:nvSpPr>
        <p:spPr bwMode="auto">
          <a:xfrm>
            <a:off x="5570538" y="2549525"/>
            <a:ext cx="14874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80% DR</a:t>
            </a:r>
          </a:p>
          <a:p>
            <a:pPr algn="l"/>
            <a:r>
              <a:rPr lang="en-US"/>
              <a:t>  5% FPR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Text Box 2"/>
          <p:cNvSpPr txBox="1">
            <a:spLocks noChangeArrowheads="1"/>
          </p:cNvSpPr>
          <p:nvPr/>
        </p:nvSpPr>
        <p:spPr bwMode="auto">
          <a:xfrm>
            <a:off x="1738313" y="1212850"/>
            <a:ext cx="565150" cy="478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/>
              <a:t>100</a:t>
            </a:r>
          </a:p>
          <a:p>
            <a:pPr algn="l"/>
            <a:endParaRPr lang="en-US" sz="1800"/>
          </a:p>
          <a:p>
            <a:pPr algn="l"/>
            <a:r>
              <a:rPr lang="en-US" sz="1800"/>
              <a:t>  90</a:t>
            </a:r>
          </a:p>
          <a:p>
            <a:pPr algn="l"/>
            <a:endParaRPr lang="en-US" sz="1800"/>
          </a:p>
          <a:p>
            <a:pPr algn="l"/>
            <a:r>
              <a:rPr lang="en-US" sz="1800"/>
              <a:t>  80</a:t>
            </a:r>
          </a:p>
          <a:p>
            <a:pPr algn="l"/>
            <a:endParaRPr lang="en-US" sz="1800"/>
          </a:p>
          <a:p>
            <a:pPr algn="l"/>
            <a:r>
              <a:rPr lang="en-US" sz="1800"/>
              <a:t>  70</a:t>
            </a:r>
          </a:p>
          <a:p>
            <a:pPr algn="l"/>
            <a:endParaRPr lang="en-US" sz="1900"/>
          </a:p>
          <a:p>
            <a:pPr algn="l"/>
            <a:r>
              <a:rPr lang="en-US" sz="1800"/>
              <a:t>  60</a:t>
            </a:r>
          </a:p>
          <a:p>
            <a:pPr algn="l"/>
            <a:endParaRPr lang="en-US" sz="1800"/>
          </a:p>
          <a:p>
            <a:pPr algn="l"/>
            <a:r>
              <a:rPr lang="en-US" sz="1800"/>
              <a:t>  50</a:t>
            </a:r>
          </a:p>
          <a:p>
            <a:pPr algn="l"/>
            <a:endParaRPr lang="en-US" sz="1900"/>
          </a:p>
          <a:p>
            <a:pPr algn="l"/>
            <a:r>
              <a:rPr lang="en-US" sz="1800"/>
              <a:t>  40</a:t>
            </a:r>
          </a:p>
          <a:p>
            <a:pPr algn="l"/>
            <a:endParaRPr lang="en-US" sz="1800"/>
          </a:p>
          <a:p>
            <a:pPr algn="l"/>
            <a:r>
              <a:rPr lang="en-US" sz="1800"/>
              <a:t>  30</a:t>
            </a:r>
          </a:p>
          <a:p>
            <a:pPr algn="l"/>
            <a:endParaRPr lang="en-US" sz="1800"/>
          </a:p>
          <a:p>
            <a:pPr algn="l"/>
            <a:r>
              <a:rPr lang="en-US" sz="1800"/>
              <a:t>  20</a:t>
            </a:r>
          </a:p>
        </p:txBody>
      </p:sp>
      <p:sp>
        <p:nvSpPr>
          <p:cNvPr id="370691" name="Text Box 3"/>
          <p:cNvSpPr txBox="1">
            <a:spLocks noChangeArrowheads="1"/>
          </p:cNvSpPr>
          <p:nvPr/>
        </p:nvSpPr>
        <p:spPr bwMode="auto">
          <a:xfrm rot="-5400000">
            <a:off x="573882" y="3437731"/>
            <a:ext cx="211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/>
              <a:t>Detection Rate (%)</a:t>
            </a:r>
          </a:p>
        </p:txBody>
      </p:sp>
      <p:grpSp>
        <p:nvGrpSpPr>
          <p:cNvPr id="370692" name="Group 4"/>
          <p:cNvGrpSpPr>
            <a:grpSpLocks/>
          </p:cNvGrpSpPr>
          <p:nvPr/>
        </p:nvGrpSpPr>
        <p:grpSpPr bwMode="auto">
          <a:xfrm>
            <a:off x="2332038" y="5784850"/>
            <a:ext cx="4791075" cy="920750"/>
            <a:chOff x="1469" y="3456"/>
            <a:chExt cx="3018" cy="580"/>
          </a:xfrm>
        </p:grpSpPr>
        <p:sp>
          <p:nvSpPr>
            <p:cNvPr id="370693" name="Text Box 5"/>
            <p:cNvSpPr txBox="1">
              <a:spLocks noChangeArrowheads="1"/>
            </p:cNvSpPr>
            <p:nvPr/>
          </p:nvSpPr>
          <p:spPr bwMode="auto">
            <a:xfrm>
              <a:off x="1469" y="3598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GB" sz="1800"/>
            </a:p>
          </p:txBody>
        </p:sp>
        <p:sp>
          <p:nvSpPr>
            <p:cNvPr id="370694" name="Text Box 6"/>
            <p:cNvSpPr txBox="1">
              <a:spLocks noChangeArrowheads="1"/>
            </p:cNvSpPr>
            <p:nvPr/>
          </p:nvSpPr>
          <p:spPr bwMode="auto">
            <a:xfrm>
              <a:off x="1491" y="3632"/>
              <a:ext cx="29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800"/>
                <a:t>0        5       10      15       20      25            100</a:t>
              </a:r>
            </a:p>
            <a:p>
              <a:pPr algn="l"/>
              <a:r>
                <a:rPr lang="en-US" sz="1800"/>
                <a:t>        False Positive Rate (%)</a:t>
              </a:r>
            </a:p>
          </p:txBody>
        </p:sp>
        <p:grpSp>
          <p:nvGrpSpPr>
            <p:cNvPr id="370695" name="Group 7"/>
            <p:cNvGrpSpPr>
              <a:grpSpLocks/>
            </p:cNvGrpSpPr>
            <p:nvPr/>
          </p:nvGrpSpPr>
          <p:grpSpPr bwMode="auto">
            <a:xfrm>
              <a:off x="4032" y="3456"/>
              <a:ext cx="259" cy="142"/>
              <a:chOff x="4397" y="3673"/>
              <a:chExt cx="259" cy="142"/>
            </a:xfrm>
          </p:grpSpPr>
          <p:sp>
            <p:nvSpPr>
              <p:cNvPr id="370696" name="Line 8"/>
              <p:cNvSpPr>
                <a:spLocks noChangeShapeType="1"/>
              </p:cNvSpPr>
              <p:nvPr/>
            </p:nvSpPr>
            <p:spPr bwMode="auto">
              <a:xfrm>
                <a:off x="4464" y="3731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370697" name="Group 9"/>
              <p:cNvGrpSpPr>
                <a:grpSpLocks/>
              </p:cNvGrpSpPr>
              <p:nvPr/>
            </p:nvGrpSpPr>
            <p:grpSpPr bwMode="auto">
              <a:xfrm>
                <a:off x="4397" y="3673"/>
                <a:ext cx="96" cy="96"/>
                <a:chOff x="4080" y="3216"/>
                <a:chExt cx="96" cy="96"/>
              </a:xfrm>
            </p:grpSpPr>
            <p:sp>
              <p:nvSpPr>
                <p:cNvPr id="370698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4080" y="3216"/>
                  <a:ext cx="48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0699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128" y="3216"/>
                  <a:ext cx="48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370700" name="Line 12"/>
              <p:cNvSpPr>
                <a:spLocks noChangeShapeType="1"/>
              </p:cNvSpPr>
              <p:nvPr/>
            </p:nvSpPr>
            <p:spPr bwMode="auto">
              <a:xfrm>
                <a:off x="4656" y="3719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70701" name="Line 13"/>
            <p:cNvSpPr>
              <a:spLocks noChangeShapeType="1"/>
            </p:cNvSpPr>
            <p:nvPr/>
          </p:nvSpPr>
          <p:spPr bwMode="auto">
            <a:xfrm flipH="1" flipV="1">
              <a:off x="1571" y="3504"/>
              <a:ext cx="207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0702" name="Line 14"/>
            <p:cNvSpPr>
              <a:spLocks noChangeShapeType="1"/>
            </p:cNvSpPr>
            <p:nvPr/>
          </p:nvSpPr>
          <p:spPr bwMode="auto">
            <a:xfrm flipH="1">
              <a:off x="3632" y="350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0703" name="Line 15"/>
            <p:cNvSpPr>
              <a:spLocks noChangeShapeType="1"/>
            </p:cNvSpPr>
            <p:nvPr/>
          </p:nvSpPr>
          <p:spPr bwMode="auto">
            <a:xfrm flipH="1">
              <a:off x="3194" y="350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0704" name="Line 16"/>
            <p:cNvSpPr>
              <a:spLocks noChangeShapeType="1"/>
            </p:cNvSpPr>
            <p:nvPr/>
          </p:nvSpPr>
          <p:spPr bwMode="auto">
            <a:xfrm flipH="1">
              <a:off x="2799" y="350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0705" name="Line 17"/>
            <p:cNvSpPr>
              <a:spLocks noChangeShapeType="1"/>
            </p:cNvSpPr>
            <p:nvPr/>
          </p:nvSpPr>
          <p:spPr bwMode="auto">
            <a:xfrm flipH="1">
              <a:off x="2360" y="350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0706" name="Line 18"/>
            <p:cNvSpPr>
              <a:spLocks noChangeShapeType="1"/>
            </p:cNvSpPr>
            <p:nvPr/>
          </p:nvSpPr>
          <p:spPr bwMode="auto">
            <a:xfrm flipH="1">
              <a:off x="1966" y="350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0707" name="Line 19"/>
            <p:cNvSpPr>
              <a:spLocks noChangeShapeType="1"/>
            </p:cNvSpPr>
            <p:nvPr/>
          </p:nvSpPr>
          <p:spPr bwMode="auto">
            <a:xfrm flipH="1">
              <a:off x="1571" y="350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370708" name="Picture 20" descr="COM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6950" y="1365250"/>
            <a:ext cx="3578225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0710" name="Text Box 22"/>
          <p:cNvSpPr txBox="1">
            <a:spLocks noChangeArrowheads="1"/>
          </p:cNvSpPr>
          <p:nvPr/>
        </p:nvSpPr>
        <p:spPr bwMode="auto">
          <a:xfrm>
            <a:off x="4349750" y="1746250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007400"/>
                </a:solidFill>
              </a:rPr>
              <a:t>Triple</a:t>
            </a:r>
          </a:p>
        </p:txBody>
      </p:sp>
      <p:sp>
        <p:nvSpPr>
          <p:cNvPr id="370711" name="Text Box 23"/>
          <p:cNvSpPr txBox="1">
            <a:spLocks noChangeArrowheads="1"/>
          </p:cNvSpPr>
          <p:nvPr/>
        </p:nvSpPr>
        <p:spPr bwMode="auto">
          <a:xfrm>
            <a:off x="3676650" y="1760538"/>
            <a:ext cx="74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B10578"/>
                </a:solidFill>
              </a:rPr>
              <a:t>Quad</a:t>
            </a:r>
          </a:p>
        </p:txBody>
      </p:sp>
      <p:sp>
        <p:nvSpPr>
          <p:cNvPr id="370712" name="Text Box 24"/>
          <p:cNvSpPr txBox="1">
            <a:spLocks noChangeArrowheads="1"/>
          </p:cNvSpPr>
          <p:nvPr/>
        </p:nvSpPr>
        <p:spPr bwMode="auto">
          <a:xfrm>
            <a:off x="2767013" y="1449388"/>
            <a:ext cx="1301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1"/>
              <a:t>Combined</a:t>
            </a:r>
          </a:p>
        </p:txBody>
      </p:sp>
      <p:sp>
        <p:nvSpPr>
          <p:cNvPr id="370713" name="Text Box 25"/>
          <p:cNvSpPr txBox="1">
            <a:spLocks noChangeArrowheads="1"/>
          </p:cNvSpPr>
          <p:nvPr/>
        </p:nvSpPr>
        <p:spPr bwMode="auto">
          <a:xfrm>
            <a:off x="2381250" y="150813"/>
            <a:ext cx="4365625" cy="895350"/>
          </a:xfrm>
          <a:prstGeom prst="rect">
            <a:avLst/>
          </a:prstGeom>
          <a:solidFill>
            <a:schemeClr val="bg1"/>
          </a:solidFill>
          <a:ln w="9525">
            <a:solidFill>
              <a:srgbClr val="00214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600">
                <a:solidFill>
                  <a:srgbClr val="003366"/>
                </a:solidFill>
              </a:rPr>
              <a:t>Screening Performance:</a:t>
            </a:r>
          </a:p>
          <a:p>
            <a:r>
              <a:rPr lang="en-US" sz="2600"/>
              <a:t>1</a:t>
            </a:r>
            <a:r>
              <a:rPr lang="en-US" sz="2600" baseline="30000"/>
              <a:t>st</a:t>
            </a:r>
            <a:r>
              <a:rPr lang="en-US" sz="2600"/>
              <a:t> Trimester Combined Test</a:t>
            </a:r>
          </a:p>
        </p:txBody>
      </p:sp>
      <p:sp>
        <p:nvSpPr>
          <p:cNvPr id="370714" name="Rectangle 26"/>
          <p:cNvSpPr>
            <a:spLocks noChangeArrowheads="1"/>
          </p:cNvSpPr>
          <p:nvPr/>
        </p:nvSpPr>
        <p:spPr bwMode="auto">
          <a:xfrm>
            <a:off x="5791200" y="1365250"/>
            <a:ext cx="1331913" cy="44831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 useBgFill="1">
        <p:nvSpPr>
          <p:cNvPr id="370717" name="Rectangle 29"/>
          <p:cNvSpPr>
            <a:spLocks noChangeArrowheads="1"/>
          </p:cNvSpPr>
          <p:nvPr/>
        </p:nvSpPr>
        <p:spPr bwMode="auto">
          <a:xfrm>
            <a:off x="7685088" y="5426075"/>
            <a:ext cx="1458912" cy="1431925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3366"/>
              </a:solidFill>
            </a:endParaRPr>
          </a:p>
        </p:txBody>
      </p:sp>
      <p:sp>
        <p:nvSpPr>
          <p:cNvPr id="370718" name="Text Box 30"/>
          <p:cNvSpPr txBox="1">
            <a:spLocks noChangeArrowheads="1"/>
          </p:cNvSpPr>
          <p:nvPr/>
        </p:nvSpPr>
        <p:spPr bwMode="auto">
          <a:xfrm>
            <a:off x="7337425" y="279400"/>
            <a:ext cx="1563688" cy="1562100"/>
          </a:xfrm>
          <a:prstGeom prst="rect">
            <a:avLst/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3366"/>
                </a:solidFill>
              </a:rPr>
              <a:t>1</a:t>
            </a:r>
            <a:r>
              <a:rPr lang="en-US" baseline="30000">
                <a:solidFill>
                  <a:srgbClr val="003366"/>
                </a:solidFill>
              </a:rPr>
              <a:t>st</a:t>
            </a:r>
            <a:r>
              <a:rPr lang="en-US">
                <a:solidFill>
                  <a:srgbClr val="003366"/>
                </a:solidFill>
              </a:rPr>
              <a:t> trim.</a:t>
            </a:r>
          </a:p>
          <a:p>
            <a:pPr algn="l"/>
            <a:r>
              <a:rPr lang="en-US"/>
              <a:t>   NT</a:t>
            </a:r>
          </a:p>
          <a:p>
            <a:pPr algn="l"/>
            <a:r>
              <a:rPr lang="en-US"/>
              <a:t>   PAPP-A</a:t>
            </a:r>
          </a:p>
          <a:p>
            <a:pPr algn="l"/>
            <a:r>
              <a:rPr lang="en-US">
                <a:latin typeface="Symbol" pitchFamily="18" charset="2"/>
              </a:rPr>
              <a:t>   b</a:t>
            </a:r>
            <a:r>
              <a:rPr lang="en-US"/>
              <a:t>-hCG</a:t>
            </a:r>
          </a:p>
        </p:txBody>
      </p:sp>
      <p:sp>
        <p:nvSpPr>
          <p:cNvPr id="370719" name="Text Box 31"/>
          <p:cNvSpPr txBox="1">
            <a:spLocks noChangeArrowheads="1"/>
          </p:cNvSpPr>
          <p:nvPr/>
        </p:nvSpPr>
        <p:spPr bwMode="auto">
          <a:xfrm>
            <a:off x="5570538" y="2549525"/>
            <a:ext cx="14874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85% DR</a:t>
            </a:r>
          </a:p>
          <a:p>
            <a:pPr algn="l"/>
            <a:r>
              <a:rPr lang="en-US"/>
              <a:t>  5% FPR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5591</TotalTime>
  <Words>878</Words>
  <Application>Microsoft Office PowerPoint</Application>
  <PresentationFormat>On-screen Show (4:3)</PresentationFormat>
  <Paragraphs>273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Times New Roman</vt:lpstr>
      <vt:lpstr>Symbol</vt:lpstr>
      <vt:lpstr>Wingdings</vt:lpstr>
      <vt:lpstr>Custom Design</vt:lpstr>
      <vt:lpstr>Adobe PhotoDeluxe Business Edition Image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Care New England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Care New England</dc:creator>
  <cp:lastModifiedBy>Neville Young</cp:lastModifiedBy>
  <cp:revision>392</cp:revision>
  <dcterms:created xsi:type="dcterms:W3CDTF">2005-10-21T12:57:20Z</dcterms:created>
  <dcterms:modified xsi:type="dcterms:W3CDTF">2013-03-21T16:29:55Z</dcterms:modified>
</cp:coreProperties>
</file>